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ubik 1" charset="1" panose="00000000000000000000"/>
      <p:regular r:id="rId10"/>
    </p:embeddedFont>
    <p:embeddedFont>
      <p:font typeface="Rubik 1 Bold" charset="1" panose="00000000000000000000"/>
      <p:regular r:id="rId11"/>
    </p:embeddedFont>
    <p:embeddedFont>
      <p:font typeface="Rubik 1 Italics" charset="1" panose="00000000000000000000"/>
      <p:regular r:id="rId12"/>
    </p:embeddedFont>
    <p:embeddedFont>
      <p:font typeface="Rubik 1 Bold Italics" charset="1" panose="00000000000000000000"/>
      <p:regular r:id="rId13"/>
    </p:embeddedFont>
    <p:embeddedFont>
      <p:font typeface="Neue Machina UltraBold" charset="1" panose="00000900000000000000"/>
      <p:regular r:id="rId14"/>
    </p:embeddedFont>
    <p:embeddedFont>
      <p:font typeface="Garet ExtraBold" charset="1" panose="00000000000000000000"/>
      <p:regular r:id="rId15"/>
    </p:embeddedFont>
    <p:embeddedFont>
      <p:font typeface="Garet ExtraBold Bold" charset="1" panose="00000000000000000000"/>
      <p:regular r:id="rId16"/>
    </p:embeddedFont>
    <p:embeddedFont>
      <p:font typeface="Garet ExtraBold Italics" charset="1" panose="00000000000000000000"/>
      <p:regular r:id="rId17"/>
    </p:embeddedFont>
    <p:embeddedFont>
      <p:font typeface="Garet ExtraBold Bold Italics" charset="1" panose="00000000000000000000"/>
      <p:regular r:id="rId18"/>
    </p:embeddedFont>
    <p:embeddedFont>
      <p:font typeface="Times New Roman" charset="1" panose="02030502070405020303"/>
      <p:regular r:id="rId19"/>
    </p:embeddedFont>
    <p:embeddedFont>
      <p:font typeface="Times New Roman Bold" charset="1" panose="02030802070405020303"/>
      <p:regular r:id="rId20"/>
    </p:embeddedFont>
    <p:embeddedFont>
      <p:font typeface="Times New Roman Italics" charset="1" panose="02030502070405090303"/>
      <p:regular r:id="rId21"/>
    </p:embeddedFont>
    <p:embeddedFont>
      <p:font typeface="Times New Roman Bold Italics" charset="1" panose="02030802070405090303"/>
      <p:regular r:id="rId22"/>
    </p:embeddedFont>
    <p:embeddedFont>
      <p:font typeface="Times New Roman Medium" charset="1" panose="02030502070405020303"/>
      <p:regular r:id="rId23"/>
    </p:embeddedFont>
    <p:embeddedFont>
      <p:font typeface="Times New Roman Medium Italics" charset="1" panose="02030502070405090303"/>
      <p:regular r:id="rId24"/>
    </p:embeddedFont>
    <p:embeddedFont>
      <p:font typeface="Times New Roman Semi-Bold" charset="1" panose="02030702070405020303"/>
      <p:regular r:id="rId25"/>
    </p:embeddedFont>
    <p:embeddedFont>
      <p:font typeface="Times New Roman Semi-Bold Italics" charset="1" panose="02030702070405090303"/>
      <p:regular r:id="rId26"/>
    </p:embeddedFont>
    <p:embeddedFont>
      <p:font typeface="Times New Roman Ultra-Bold" charset="1" panose="02030902070405020303"/>
      <p:regular r:id="rId27"/>
    </p:embeddedFont>
    <p:embeddedFont>
      <p:font typeface="Rubik 2" charset="1" panose="00000000000000000000"/>
      <p:regular r:id="rId28"/>
    </p:embeddedFont>
    <p:embeddedFont>
      <p:font typeface="Rubik 2 Bold" charset="1" panose="00000800000000000000"/>
      <p:regular r:id="rId29"/>
    </p:embeddedFont>
    <p:embeddedFont>
      <p:font typeface="Rubik 2 Italics" charset="1" panose="00000000000000000000"/>
      <p:regular r:id="rId30"/>
    </p:embeddedFont>
    <p:embeddedFont>
      <p:font typeface="Rubik 2 Bold Italics" charset="1" panose="00000800000000000000"/>
      <p:regular r:id="rId31"/>
    </p:embeddedFont>
    <p:embeddedFont>
      <p:font typeface="Rubik 2 Light" charset="1" panose="00000400000000000000"/>
      <p:regular r:id="rId32"/>
    </p:embeddedFont>
    <p:embeddedFont>
      <p:font typeface="Rubik 2 Light Italics" charset="1" panose="00000400000000000000"/>
      <p:regular r:id="rId33"/>
    </p:embeddedFont>
    <p:embeddedFont>
      <p:font typeface="Rubik 2 Medium" charset="1" panose="00000600000000000000"/>
      <p:regular r:id="rId34"/>
    </p:embeddedFont>
    <p:embeddedFont>
      <p:font typeface="Rubik 2 Medium Italics" charset="1" panose="00000600000000000000"/>
      <p:regular r:id="rId35"/>
    </p:embeddedFont>
    <p:embeddedFont>
      <p:font typeface="Rubik 2 Semi-Bold" charset="1" panose="00000000000000000000"/>
      <p:regular r:id="rId36"/>
    </p:embeddedFont>
    <p:embeddedFont>
      <p:font typeface="Rubik 2 Semi-Bold Italics" charset="1" panose="00000000000000000000"/>
      <p:regular r:id="rId37"/>
    </p:embeddedFont>
    <p:embeddedFont>
      <p:font typeface="Rubik 2 Heavy" charset="1" panose="00000A00000000000000"/>
      <p:regular r:id="rId38"/>
    </p:embeddedFont>
    <p:embeddedFont>
      <p:font typeface="Rubik 2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slides/slide23.xml" Type="http://schemas.openxmlformats.org/officeDocument/2006/relationships/slide"/><Relationship Id="rId63" Target="slides/slide24.xml" Type="http://schemas.openxmlformats.org/officeDocument/2006/relationships/slide"/><Relationship Id="rId64" Target="slides/slide25.xml" Type="http://schemas.openxmlformats.org/officeDocument/2006/relationships/slide"/><Relationship Id="rId65" Target="slides/slide26.xml" Type="http://schemas.openxmlformats.org/officeDocument/2006/relationships/slide"/><Relationship Id="rId66" Target="slides/slide27.xml" Type="http://schemas.openxmlformats.org/officeDocument/2006/relationships/slide"/><Relationship Id="rId67" Target="slides/slide28.xml" Type="http://schemas.openxmlformats.org/officeDocument/2006/relationships/slide"/><Relationship Id="rId68" Target="slides/slide29.xml" Type="http://schemas.openxmlformats.org/officeDocument/2006/relationships/slide"/><Relationship Id="rId69" Target="slides/slide3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drive.google.com/file/d/15SFdMMN3-ZMLo419Az9Rn6U6Oro6VLYq/view?usp=sharing"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17.jpe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gif"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link.springer.com/journal/40812" TargetMode="External" Type="http://schemas.openxmlformats.org/officeDocument/2006/relationships/hyperlink"/><Relationship Id="rId4" Target="https://link.springer.com/article/10.1007/s40812-019-00138-6#article-info"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9962971" y="2641172"/>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89693" y="207979"/>
            <a:ext cx="2086191" cy="1891480"/>
          </a:xfrm>
          <a:custGeom>
            <a:avLst/>
            <a:gdLst/>
            <a:ahLst/>
            <a:cxnLst/>
            <a:rect r="r" b="b" t="t" l="l"/>
            <a:pathLst>
              <a:path h="1891480" w="2086191">
                <a:moveTo>
                  <a:pt x="0" y="0"/>
                </a:moveTo>
                <a:lnTo>
                  <a:pt x="2086191" y="0"/>
                </a:lnTo>
                <a:lnTo>
                  <a:pt x="2086191" y="1891480"/>
                </a:lnTo>
                <a:lnTo>
                  <a:pt x="0" y="1891480"/>
                </a:lnTo>
                <a:lnTo>
                  <a:pt x="0" y="0"/>
                </a:lnTo>
                <a:close/>
              </a:path>
            </a:pathLst>
          </a:custGeom>
          <a:blipFill>
            <a:blip r:embed="rId3"/>
            <a:stretch>
              <a:fillRect l="0" t="0" r="0" b="0"/>
            </a:stretch>
          </a:blipFill>
        </p:spPr>
      </p:sp>
      <p:sp>
        <p:nvSpPr>
          <p:cNvPr name="Freeform 4" id="4"/>
          <p:cNvSpPr/>
          <p:nvPr/>
        </p:nvSpPr>
        <p:spPr>
          <a:xfrm flipH="false" flipV="false" rot="0">
            <a:off x="16224768" y="207979"/>
            <a:ext cx="1923103" cy="1777413"/>
          </a:xfrm>
          <a:custGeom>
            <a:avLst/>
            <a:gdLst/>
            <a:ahLst/>
            <a:cxnLst/>
            <a:rect r="r" b="b" t="t" l="l"/>
            <a:pathLst>
              <a:path h="1777413" w="1923103">
                <a:moveTo>
                  <a:pt x="0" y="0"/>
                </a:moveTo>
                <a:lnTo>
                  <a:pt x="1923102" y="0"/>
                </a:lnTo>
                <a:lnTo>
                  <a:pt x="1923102" y="1777413"/>
                </a:lnTo>
                <a:lnTo>
                  <a:pt x="0" y="1777413"/>
                </a:lnTo>
                <a:lnTo>
                  <a:pt x="0" y="0"/>
                </a:lnTo>
                <a:close/>
              </a:path>
            </a:pathLst>
          </a:custGeom>
          <a:blipFill>
            <a:blip r:embed="rId4"/>
            <a:stretch>
              <a:fillRect l="0" t="0" r="0" b="0"/>
            </a:stretch>
          </a:blipFill>
        </p:spPr>
      </p:sp>
      <p:sp>
        <p:nvSpPr>
          <p:cNvPr name="TextBox 5" id="5"/>
          <p:cNvSpPr txBox="true"/>
          <p:nvPr/>
        </p:nvSpPr>
        <p:spPr>
          <a:xfrm rot="0">
            <a:off x="2335325" y="264904"/>
            <a:ext cx="13830002" cy="1184638"/>
          </a:xfrm>
          <a:prstGeom prst="rect">
            <a:avLst/>
          </a:prstGeom>
        </p:spPr>
        <p:txBody>
          <a:bodyPr anchor="t" rtlCol="false" tIns="0" lIns="0" bIns="0" rIns="0">
            <a:spAutoFit/>
          </a:bodyPr>
          <a:lstStyle/>
          <a:p>
            <a:pPr algn="ctr">
              <a:lnSpc>
                <a:spcPts val="4529"/>
              </a:lnSpc>
              <a:spcBef>
                <a:spcPct val="0"/>
              </a:spcBef>
            </a:pPr>
            <a:r>
              <a:rPr lang="en-US" sz="3235">
                <a:solidFill>
                  <a:srgbClr val="FFFFFF"/>
                </a:solidFill>
                <a:latin typeface="Times New Roman"/>
              </a:rPr>
              <a:t>KIET Group of Institutions, Ghaziabad </a:t>
            </a:r>
          </a:p>
          <a:p>
            <a:pPr algn="ctr">
              <a:lnSpc>
                <a:spcPts val="4529"/>
              </a:lnSpc>
              <a:spcBef>
                <a:spcPct val="0"/>
              </a:spcBef>
            </a:pPr>
            <a:r>
              <a:rPr lang="en-US" sz="3235">
                <a:solidFill>
                  <a:srgbClr val="FFFFFF"/>
                </a:solidFill>
                <a:latin typeface="Times New Roman"/>
              </a:rPr>
              <a:t>(An ISO – 9001: 2008 Certified &amp; ‘A+’ Grade accredited Institution by NAAC)</a:t>
            </a:r>
          </a:p>
        </p:txBody>
      </p:sp>
      <p:sp>
        <p:nvSpPr>
          <p:cNvPr name="TextBox 6" id="6"/>
          <p:cNvSpPr txBox="true"/>
          <p:nvPr/>
        </p:nvSpPr>
        <p:spPr>
          <a:xfrm rot="0">
            <a:off x="4345323" y="2657282"/>
            <a:ext cx="9810006" cy="2012950"/>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Times New Roman"/>
              </a:rPr>
              <a:t> Project Presentation (KCS 753)</a:t>
            </a:r>
          </a:p>
          <a:p>
            <a:pPr algn="ctr">
              <a:lnSpc>
                <a:spcPts val="7699"/>
              </a:lnSpc>
              <a:spcBef>
                <a:spcPct val="0"/>
              </a:spcBef>
            </a:pPr>
            <a:r>
              <a:rPr lang="en-US" sz="5499">
                <a:solidFill>
                  <a:srgbClr val="FFFFFF"/>
                </a:solidFill>
                <a:latin typeface="Times New Roman"/>
              </a:rPr>
              <a:t>CRYPTOTRACKER WEBAPP</a:t>
            </a:r>
          </a:p>
        </p:txBody>
      </p:sp>
      <p:sp>
        <p:nvSpPr>
          <p:cNvPr name="TextBox 7" id="7"/>
          <p:cNvSpPr txBox="true"/>
          <p:nvPr/>
        </p:nvSpPr>
        <p:spPr>
          <a:xfrm rot="0">
            <a:off x="4746415" y="4981575"/>
            <a:ext cx="9007822" cy="4401185"/>
          </a:xfrm>
          <a:prstGeom prst="rect">
            <a:avLst/>
          </a:prstGeom>
        </p:spPr>
        <p:txBody>
          <a:bodyPr anchor="t" rtlCol="false" tIns="0" lIns="0" bIns="0" rIns="0">
            <a:spAutoFit/>
          </a:bodyPr>
          <a:lstStyle/>
          <a:p>
            <a:pPr algn="ctr">
              <a:lnSpc>
                <a:spcPts val="5739"/>
              </a:lnSpc>
              <a:spcBef>
                <a:spcPct val="0"/>
              </a:spcBef>
            </a:pPr>
            <a:r>
              <a:rPr lang="en-US" sz="4099">
                <a:solidFill>
                  <a:srgbClr val="FFFFFF"/>
                </a:solidFill>
                <a:latin typeface="Times New Roman"/>
              </a:rPr>
              <a:t>Guide Name: Mr. Vivek Kumar Sharma</a:t>
            </a:r>
          </a:p>
          <a:p>
            <a:pPr algn="ctr">
              <a:lnSpc>
                <a:spcPts val="5739"/>
              </a:lnSpc>
              <a:spcBef>
                <a:spcPct val="0"/>
              </a:spcBef>
            </a:pPr>
          </a:p>
          <a:p>
            <a:pPr algn="ctr">
              <a:lnSpc>
                <a:spcPts val="5739"/>
              </a:lnSpc>
              <a:spcBef>
                <a:spcPct val="0"/>
              </a:spcBef>
            </a:pPr>
            <a:r>
              <a:rPr lang="en-US" sz="4099">
                <a:solidFill>
                  <a:srgbClr val="FFFFFF"/>
                </a:solidFill>
                <a:latin typeface="Times New Roman"/>
              </a:rPr>
              <a:t>Project Members </a:t>
            </a:r>
          </a:p>
          <a:p>
            <a:pPr>
              <a:lnSpc>
                <a:spcPts val="5739"/>
              </a:lnSpc>
              <a:spcBef>
                <a:spcPct val="0"/>
              </a:spcBef>
            </a:pPr>
            <a:r>
              <a:rPr lang="en-US" sz="4099">
                <a:solidFill>
                  <a:srgbClr val="FFFFFF"/>
                </a:solidFill>
                <a:latin typeface="Times New Roman"/>
              </a:rPr>
              <a:t>1.Akanksha Mishra 2000290120017   A</a:t>
            </a:r>
          </a:p>
          <a:p>
            <a:pPr>
              <a:lnSpc>
                <a:spcPts val="5739"/>
              </a:lnSpc>
              <a:spcBef>
                <a:spcPct val="0"/>
              </a:spcBef>
            </a:pPr>
            <a:r>
              <a:rPr lang="en-US" sz="4099">
                <a:solidFill>
                  <a:srgbClr val="FFFFFF"/>
                </a:solidFill>
                <a:latin typeface="Times New Roman"/>
              </a:rPr>
              <a:t>2.Anushraya Sharma 2000290120037   A</a:t>
            </a:r>
          </a:p>
          <a:p>
            <a:pPr>
              <a:lnSpc>
                <a:spcPts val="5739"/>
              </a:lnSpc>
              <a:spcBef>
                <a:spcPct val="0"/>
              </a:spcBef>
            </a:pPr>
            <a:r>
              <a:rPr lang="en-US" sz="4099">
                <a:solidFill>
                  <a:srgbClr val="FFFFFF"/>
                </a:solidFill>
                <a:latin typeface="Times New Roman"/>
              </a:rPr>
              <a:t>3.Anshul Sharma 2000290120031   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379185" y="755678"/>
            <a:ext cx="14948348" cy="9127120"/>
          </a:xfrm>
          <a:custGeom>
            <a:avLst/>
            <a:gdLst/>
            <a:ahLst/>
            <a:cxnLst/>
            <a:rect r="r" b="b" t="t" l="l"/>
            <a:pathLst>
              <a:path h="9127120" w="14948348">
                <a:moveTo>
                  <a:pt x="0" y="0"/>
                </a:moveTo>
                <a:lnTo>
                  <a:pt x="14948348" y="0"/>
                </a:lnTo>
                <a:lnTo>
                  <a:pt x="14948348" y="9127120"/>
                </a:lnTo>
                <a:lnTo>
                  <a:pt x="0" y="9127120"/>
                </a:lnTo>
                <a:lnTo>
                  <a:pt x="0" y="0"/>
                </a:lnTo>
                <a:close/>
              </a:path>
            </a:pathLst>
          </a:custGeom>
          <a:blipFill>
            <a:blip r:embed="rId2"/>
            <a:stretch>
              <a:fillRect l="0" t="-3504" r="0" b="-3504"/>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939838" y="454084"/>
            <a:ext cx="13981850" cy="9378833"/>
          </a:xfrm>
          <a:custGeom>
            <a:avLst/>
            <a:gdLst/>
            <a:ahLst/>
            <a:cxnLst/>
            <a:rect r="r" b="b" t="t" l="l"/>
            <a:pathLst>
              <a:path h="9378833" w="13981850">
                <a:moveTo>
                  <a:pt x="0" y="0"/>
                </a:moveTo>
                <a:lnTo>
                  <a:pt x="13981850" y="0"/>
                </a:lnTo>
                <a:lnTo>
                  <a:pt x="13981850" y="9378832"/>
                </a:lnTo>
                <a:lnTo>
                  <a:pt x="0" y="9378832"/>
                </a:lnTo>
                <a:lnTo>
                  <a:pt x="0" y="0"/>
                </a:lnTo>
                <a:close/>
              </a:path>
            </a:pathLst>
          </a:custGeom>
          <a:blipFill>
            <a:blip r:embed="rId2"/>
            <a:stretch>
              <a:fillRect l="-3418" t="-383" r="0" b="-8384"/>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330373" y="556813"/>
            <a:ext cx="14799181" cy="9173374"/>
          </a:xfrm>
          <a:custGeom>
            <a:avLst/>
            <a:gdLst/>
            <a:ahLst/>
            <a:cxnLst/>
            <a:rect r="r" b="b" t="t" l="l"/>
            <a:pathLst>
              <a:path h="9173374" w="14799181">
                <a:moveTo>
                  <a:pt x="0" y="0"/>
                </a:moveTo>
                <a:lnTo>
                  <a:pt x="14799182" y="0"/>
                </a:lnTo>
                <a:lnTo>
                  <a:pt x="14799182" y="9173374"/>
                </a:lnTo>
                <a:lnTo>
                  <a:pt x="0" y="9173374"/>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2510692" y="448914"/>
            <a:ext cx="13266615" cy="9389173"/>
          </a:xfrm>
          <a:custGeom>
            <a:avLst/>
            <a:gdLst/>
            <a:ahLst/>
            <a:cxnLst/>
            <a:rect r="r" b="b" t="t" l="l"/>
            <a:pathLst>
              <a:path h="9389173" w="13266615">
                <a:moveTo>
                  <a:pt x="0" y="0"/>
                </a:moveTo>
                <a:lnTo>
                  <a:pt x="13266616" y="0"/>
                </a:lnTo>
                <a:lnTo>
                  <a:pt x="13266616" y="9389172"/>
                </a:lnTo>
                <a:lnTo>
                  <a:pt x="0" y="9389172"/>
                </a:lnTo>
                <a:lnTo>
                  <a:pt x="0" y="0"/>
                </a:lnTo>
                <a:close/>
              </a:path>
            </a:pathLst>
          </a:custGeom>
          <a:blipFill>
            <a:blip r:embed="rId2"/>
            <a:stretch>
              <a:fillRect l="0" t="-582" r="0" b="-582"/>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TextBox 3" id="3"/>
          <p:cNvSpPr txBox="true"/>
          <p:nvPr/>
        </p:nvSpPr>
        <p:spPr>
          <a:xfrm rot="0">
            <a:off x="1000125" y="885825"/>
            <a:ext cx="13622651" cy="1130300"/>
          </a:xfrm>
          <a:prstGeom prst="rect">
            <a:avLst/>
          </a:prstGeom>
        </p:spPr>
        <p:txBody>
          <a:bodyPr anchor="t" rtlCol="false" tIns="0" lIns="0" bIns="0" rIns="0">
            <a:spAutoFit/>
          </a:bodyPr>
          <a:lstStyle/>
          <a:p>
            <a:pPr algn="just">
              <a:lnSpc>
                <a:spcPts val="9100"/>
              </a:lnSpc>
              <a:spcBef>
                <a:spcPct val="0"/>
              </a:spcBef>
            </a:pPr>
            <a:r>
              <a:rPr lang="en-US" sz="6500">
                <a:solidFill>
                  <a:srgbClr val="FFFFFF"/>
                </a:solidFill>
                <a:latin typeface="Neue Machina UltraBold"/>
              </a:rPr>
              <a:t>RESEARCH PAPER STATUS</a:t>
            </a:r>
          </a:p>
        </p:txBody>
      </p:sp>
      <p:sp>
        <p:nvSpPr>
          <p:cNvPr name="Freeform 4" id="4"/>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5" id="5"/>
          <p:cNvSpPr txBox="true"/>
          <p:nvPr/>
        </p:nvSpPr>
        <p:spPr>
          <a:xfrm rot="0">
            <a:off x="1000125" y="2447115"/>
            <a:ext cx="17240250" cy="4332134"/>
          </a:xfrm>
          <a:prstGeom prst="rect">
            <a:avLst/>
          </a:prstGeom>
        </p:spPr>
        <p:txBody>
          <a:bodyPr anchor="t" rtlCol="false" tIns="0" lIns="0" bIns="0" rIns="0">
            <a:spAutoFit/>
          </a:bodyPr>
          <a:lstStyle/>
          <a:p>
            <a:pPr>
              <a:lnSpc>
                <a:spcPts val="4295"/>
              </a:lnSpc>
            </a:pPr>
            <a:r>
              <a:rPr lang="en-US" sz="3068">
                <a:solidFill>
                  <a:srgbClr val="FFFFFF"/>
                </a:solidFill>
                <a:latin typeface="Rubik 1"/>
              </a:rPr>
              <a:t>STATUS: Communicated</a:t>
            </a:r>
          </a:p>
          <a:p>
            <a:pPr>
              <a:lnSpc>
                <a:spcPts val="4295"/>
              </a:lnSpc>
            </a:pPr>
            <a:r>
              <a:rPr lang="en-US" sz="3068">
                <a:solidFill>
                  <a:srgbClr val="FFFFFF"/>
                </a:solidFill>
                <a:latin typeface="Rubik 1"/>
              </a:rPr>
              <a:t>Completed: 100%</a:t>
            </a:r>
          </a:p>
          <a:p>
            <a:pPr>
              <a:lnSpc>
                <a:spcPts val="4295"/>
              </a:lnSpc>
            </a:pPr>
            <a:r>
              <a:rPr lang="en-US" sz="3068">
                <a:solidFill>
                  <a:srgbClr val="FFFFFF"/>
                </a:solidFill>
                <a:latin typeface="Rubik 1"/>
              </a:rPr>
              <a:t>Submission Proof Link- </a:t>
            </a:r>
            <a:r>
              <a:rPr lang="en-US" sz="3068" u="sng">
                <a:solidFill>
                  <a:srgbClr val="FFFFFF"/>
                </a:solidFill>
                <a:latin typeface="Rubik 1"/>
                <a:hlinkClick r:id="rId3" tooltip="https://drive.google.com/file/d/15SFdMMN3-ZMLo419Az9Rn6U6Oro6VLYq/view?usp=sharing"/>
              </a:rPr>
              <a:t>https://drive.google.com/file/d/15SFdMMN3-ZMLo419Az9Rn6U6Oro6VLYq/view?usp=sharing</a:t>
            </a:r>
          </a:p>
          <a:p>
            <a:pPr>
              <a:lnSpc>
                <a:spcPts val="4295"/>
              </a:lnSpc>
            </a:pPr>
          </a:p>
          <a:p>
            <a:pPr>
              <a:lnSpc>
                <a:spcPts val="4295"/>
              </a:lnSpc>
            </a:pPr>
          </a:p>
          <a:p>
            <a:pPr>
              <a:lnSpc>
                <a:spcPts val="4295"/>
              </a:lnSpc>
            </a:pPr>
          </a:p>
          <a:p>
            <a:pPr>
              <a:lnSpc>
                <a:spcPts val="4295"/>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4" id="4"/>
          <p:cNvSpPr txBox="true"/>
          <p:nvPr/>
        </p:nvSpPr>
        <p:spPr>
          <a:xfrm rot="0">
            <a:off x="826555" y="885825"/>
            <a:ext cx="13622651" cy="1130300"/>
          </a:xfrm>
          <a:prstGeom prst="rect">
            <a:avLst/>
          </a:prstGeom>
        </p:spPr>
        <p:txBody>
          <a:bodyPr anchor="t" rtlCol="false" tIns="0" lIns="0" bIns="0" rIns="0">
            <a:spAutoFit/>
          </a:bodyPr>
          <a:lstStyle/>
          <a:p>
            <a:pPr algn="just">
              <a:lnSpc>
                <a:spcPts val="9100"/>
              </a:lnSpc>
              <a:spcBef>
                <a:spcPct val="0"/>
              </a:spcBef>
            </a:pPr>
            <a:r>
              <a:rPr lang="en-US" sz="6500">
                <a:solidFill>
                  <a:srgbClr val="FFFFFF"/>
                </a:solidFill>
                <a:latin typeface="Neue Machina UltraBold"/>
              </a:rPr>
              <a:t>PROJECT STATUS</a:t>
            </a:r>
          </a:p>
        </p:txBody>
      </p:sp>
      <p:sp>
        <p:nvSpPr>
          <p:cNvPr name="TextBox 5" id="5"/>
          <p:cNvSpPr txBox="true"/>
          <p:nvPr/>
        </p:nvSpPr>
        <p:spPr>
          <a:xfrm rot="0">
            <a:off x="826555" y="2968589"/>
            <a:ext cx="16780780" cy="1074584"/>
          </a:xfrm>
          <a:prstGeom prst="rect">
            <a:avLst/>
          </a:prstGeom>
        </p:spPr>
        <p:txBody>
          <a:bodyPr anchor="t" rtlCol="false" tIns="0" lIns="0" bIns="0" rIns="0">
            <a:spAutoFit/>
          </a:bodyPr>
          <a:lstStyle/>
          <a:p>
            <a:pPr>
              <a:lnSpc>
                <a:spcPts val="4295"/>
              </a:lnSpc>
            </a:pPr>
            <a:r>
              <a:rPr lang="en-US" sz="3068">
                <a:solidFill>
                  <a:srgbClr val="FFFFFF"/>
                </a:solidFill>
                <a:latin typeface="Rubik 1"/>
              </a:rPr>
              <a:t>STATUS: 100% COMPLETED</a:t>
            </a:r>
          </a:p>
          <a:p>
            <a:pPr>
              <a:lnSpc>
                <a:spcPts val="4295"/>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705547" y="421614"/>
            <a:ext cx="16553753" cy="9443772"/>
          </a:xfrm>
          <a:custGeom>
            <a:avLst/>
            <a:gdLst/>
            <a:ahLst/>
            <a:cxnLst/>
            <a:rect r="r" b="b" t="t" l="l"/>
            <a:pathLst>
              <a:path h="9443772" w="16553753">
                <a:moveTo>
                  <a:pt x="0" y="0"/>
                </a:moveTo>
                <a:lnTo>
                  <a:pt x="16553753" y="0"/>
                </a:lnTo>
                <a:lnTo>
                  <a:pt x="16553753" y="9443772"/>
                </a:lnTo>
                <a:lnTo>
                  <a:pt x="0" y="9443772"/>
                </a:lnTo>
                <a:lnTo>
                  <a:pt x="0" y="0"/>
                </a:lnTo>
                <a:close/>
              </a:path>
            </a:pathLst>
          </a:custGeom>
          <a:blipFill>
            <a:blip r:embed="rId3"/>
            <a:stretch>
              <a:fillRect l="0" t="0" r="-142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489258" y="275208"/>
            <a:ext cx="17309483" cy="9736584"/>
          </a:xfrm>
          <a:custGeom>
            <a:avLst/>
            <a:gdLst/>
            <a:ahLst/>
            <a:cxnLst/>
            <a:rect r="r" b="b" t="t" l="l"/>
            <a:pathLst>
              <a:path h="9736584" w="17309483">
                <a:moveTo>
                  <a:pt x="0" y="0"/>
                </a:moveTo>
                <a:lnTo>
                  <a:pt x="17309484" y="0"/>
                </a:lnTo>
                <a:lnTo>
                  <a:pt x="17309484" y="9736584"/>
                </a:lnTo>
                <a:lnTo>
                  <a:pt x="0" y="9736584"/>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665059" y="374095"/>
            <a:ext cx="17057609" cy="9594905"/>
          </a:xfrm>
          <a:custGeom>
            <a:avLst/>
            <a:gdLst/>
            <a:ahLst/>
            <a:cxnLst/>
            <a:rect r="r" b="b" t="t" l="l"/>
            <a:pathLst>
              <a:path h="9594905" w="17057609">
                <a:moveTo>
                  <a:pt x="0" y="0"/>
                </a:moveTo>
                <a:lnTo>
                  <a:pt x="17057609" y="0"/>
                </a:lnTo>
                <a:lnTo>
                  <a:pt x="17057609" y="9594906"/>
                </a:lnTo>
                <a:lnTo>
                  <a:pt x="0" y="9594906"/>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530067" y="298163"/>
            <a:ext cx="17358812" cy="9764332"/>
          </a:xfrm>
          <a:custGeom>
            <a:avLst/>
            <a:gdLst/>
            <a:ahLst/>
            <a:cxnLst/>
            <a:rect r="r" b="b" t="t" l="l"/>
            <a:pathLst>
              <a:path h="9764332" w="17358812">
                <a:moveTo>
                  <a:pt x="0" y="0"/>
                </a:moveTo>
                <a:lnTo>
                  <a:pt x="17358812" y="0"/>
                </a:lnTo>
                <a:lnTo>
                  <a:pt x="17358812" y="9764331"/>
                </a:lnTo>
                <a:lnTo>
                  <a:pt x="0" y="9764331"/>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1654168" y="-2926318"/>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3096761"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4" id="4"/>
          <p:cNvSpPr txBox="true"/>
          <p:nvPr/>
        </p:nvSpPr>
        <p:spPr>
          <a:xfrm rot="0">
            <a:off x="740495" y="885825"/>
            <a:ext cx="8115300" cy="1130300"/>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CONTENTS</a:t>
            </a:r>
          </a:p>
        </p:txBody>
      </p:sp>
      <p:sp>
        <p:nvSpPr>
          <p:cNvPr name="TextBox 5" id="5"/>
          <p:cNvSpPr txBox="true"/>
          <p:nvPr/>
        </p:nvSpPr>
        <p:spPr>
          <a:xfrm rot="0">
            <a:off x="740495" y="2263633"/>
            <a:ext cx="7624298" cy="8385683"/>
          </a:xfrm>
          <a:prstGeom prst="rect">
            <a:avLst/>
          </a:prstGeom>
        </p:spPr>
        <p:txBody>
          <a:bodyPr anchor="t" rtlCol="false" tIns="0" lIns="0" bIns="0" rIns="0">
            <a:spAutoFit/>
          </a:bodyPr>
          <a:lstStyle/>
          <a:p>
            <a:pPr marL="518158" indent="-259079" lvl="1">
              <a:lnSpc>
                <a:spcPts val="3719"/>
              </a:lnSpc>
              <a:buFont typeface="Arial"/>
              <a:buChar char="•"/>
            </a:pPr>
            <a:r>
              <a:rPr lang="en-US" sz="2399">
                <a:solidFill>
                  <a:srgbClr val="FFFFFF"/>
                </a:solidFill>
                <a:latin typeface="Rubik 1"/>
              </a:rPr>
              <a:t>PROBLEM STATEMENT</a:t>
            </a:r>
          </a:p>
          <a:p>
            <a:pPr>
              <a:lnSpc>
                <a:spcPts val="3719"/>
              </a:lnSpc>
            </a:pPr>
          </a:p>
          <a:p>
            <a:pPr marL="518158" indent="-259079" lvl="1">
              <a:lnSpc>
                <a:spcPts val="3719"/>
              </a:lnSpc>
              <a:buFont typeface="Arial"/>
              <a:buChar char="•"/>
            </a:pPr>
            <a:r>
              <a:rPr lang="en-US" sz="2399">
                <a:solidFill>
                  <a:srgbClr val="FFFFFF"/>
                </a:solidFill>
                <a:latin typeface="Rubik 1"/>
              </a:rPr>
              <a:t>OBJECTIVES</a:t>
            </a:r>
          </a:p>
          <a:p>
            <a:pPr>
              <a:lnSpc>
                <a:spcPts val="3719"/>
              </a:lnSpc>
            </a:pPr>
          </a:p>
          <a:p>
            <a:pPr marL="518158" indent="-259079" lvl="1">
              <a:lnSpc>
                <a:spcPts val="3719"/>
              </a:lnSpc>
              <a:buFont typeface="Arial"/>
              <a:buChar char="•"/>
            </a:pPr>
            <a:r>
              <a:rPr lang="en-US" sz="2399">
                <a:solidFill>
                  <a:srgbClr val="FFFFFF"/>
                </a:solidFill>
                <a:latin typeface="Rubik 1"/>
              </a:rPr>
              <a:t>TECHNOLOGY USED</a:t>
            </a:r>
          </a:p>
          <a:p>
            <a:pPr>
              <a:lnSpc>
                <a:spcPts val="3719"/>
              </a:lnSpc>
            </a:pPr>
          </a:p>
          <a:p>
            <a:pPr marL="518158" indent="-259079" lvl="1">
              <a:lnSpc>
                <a:spcPts val="3719"/>
              </a:lnSpc>
              <a:buFont typeface="Arial"/>
              <a:buChar char="•"/>
            </a:pPr>
            <a:r>
              <a:rPr lang="en-US" sz="2399">
                <a:solidFill>
                  <a:srgbClr val="FFFFFF"/>
                </a:solidFill>
                <a:latin typeface="Rubik 1"/>
              </a:rPr>
              <a:t>LITERATURE SURVEY</a:t>
            </a:r>
          </a:p>
          <a:p>
            <a:pPr>
              <a:lnSpc>
                <a:spcPts val="3719"/>
              </a:lnSpc>
            </a:pPr>
          </a:p>
          <a:p>
            <a:pPr marL="518158" indent="-259079" lvl="1">
              <a:lnSpc>
                <a:spcPts val="3719"/>
              </a:lnSpc>
              <a:buFont typeface="Arial"/>
              <a:buChar char="•"/>
            </a:pPr>
            <a:r>
              <a:rPr lang="en-US" sz="2399">
                <a:solidFill>
                  <a:srgbClr val="FFFFFF"/>
                </a:solidFill>
                <a:latin typeface="Rubik 1"/>
              </a:rPr>
              <a:t>WORKFLOW DIAGRAM</a:t>
            </a:r>
          </a:p>
          <a:p>
            <a:pPr>
              <a:lnSpc>
                <a:spcPts val="3719"/>
              </a:lnSpc>
            </a:pPr>
          </a:p>
          <a:p>
            <a:pPr marL="518158" indent="-259079" lvl="1">
              <a:lnSpc>
                <a:spcPts val="3719"/>
              </a:lnSpc>
              <a:buFont typeface="Arial"/>
              <a:buChar char="•"/>
            </a:pPr>
            <a:r>
              <a:rPr lang="en-US" sz="2399">
                <a:solidFill>
                  <a:srgbClr val="FFFFFF"/>
                </a:solidFill>
                <a:latin typeface="Rubik 1"/>
              </a:rPr>
              <a:t>PATENT STATUS</a:t>
            </a:r>
          </a:p>
          <a:p>
            <a:pPr>
              <a:lnSpc>
                <a:spcPts val="3719"/>
              </a:lnSpc>
            </a:pPr>
          </a:p>
          <a:p>
            <a:pPr marL="518158" indent="-259079" lvl="1">
              <a:lnSpc>
                <a:spcPts val="3719"/>
              </a:lnSpc>
              <a:buFont typeface="Arial"/>
              <a:buChar char="•"/>
            </a:pPr>
            <a:r>
              <a:rPr lang="en-US" sz="2399">
                <a:solidFill>
                  <a:srgbClr val="FFFFFF"/>
                </a:solidFill>
                <a:latin typeface="Rubik 1"/>
              </a:rPr>
              <a:t>RESEARCH PAPER STATUS</a:t>
            </a:r>
          </a:p>
          <a:p>
            <a:pPr>
              <a:lnSpc>
                <a:spcPts val="3719"/>
              </a:lnSpc>
            </a:pPr>
          </a:p>
          <a:p>
            <a:pPr marL="518158" indent="-259079" lvl="1">
              <a:lnSpc>
                <a:spcPts val="3719"/>
              </a:lnSpc>
              <a:buFont typeface="Arial"/>
              <a:buChar char="•"/>
            </a:pPr>
            <a:r>
              <a:rPr lang="en-US" sz="2399">
                <a:solidFill>
                  <a:srgbClr val="FFFFFF"/>
                </a:solidFill>
                <a:latin typeface="Rubik 1"/>
              </a:rPr>
              <a:t>PROJECT STATUS</a:t>
            </a:r>
          </a:p>
          <a:p>
            <a:pPr>
              <a:lnSpc>
                <a:spcPts val="3719"/>
              </a:lnSpc>
            </a:pPr>
          </a:p>
          <a:p>
            <a:pPr marL="518158" indent="-259079" lvl="1">
              <a:lnSpc>
                <a:spcPts val="3863"/>
              </a:lnSpc>
              <a:buFont typeface="Arial"/>
              <a:buChar char="•"/>
            </a:pPr>
            <a:r>
              <a:rPr lang="en-US" sz="2399">
                <a:solidFill>
                  <a:srgbClr val="FFFFFF"/>
                </a:solidFill>
                <a:latin typeface="Rubik 1"/>
              </a:rPr>
              <a:t>REFERENCES</a:t>
            </a:r>
          </a:p>
          <a:p>
            <a:pPr>
              <a:lnSpc>
                <a:spcPts val="3541"/>
              </a:lnSpc>
            </a:pPr>
          </a:p>
        </p:txBody>
      </p:sp>
      <p:sp>
        <p:nvSpPr>
          <p:cNvPr name="Freeform 6" id="6"/>
          <p:cNvSpPr/>
          <p:nvPr/>
        </p:nvSpPr>
        <p:spPr>
          <a:xfrm flipH="false" flipV="false" rot="0">
            <a:off x="10433305" y="1536186"/>
            <a:ext cx="7181826" cy="6179223"/>
          </a:xfrm>
          <a:custGeom>
            <a:avLst/>
            <a:gdLst/>
            <a:ahLst/>
            <a:cxnLst/>
            <a:rect r="r" b="b" t="t" l="l"/>
            <a:pathLst>
              <a:path h="6179223" w="7181826">
                <a:moveTo>
                  <a:pt x="0" y="0"/>
                </a:moveTo>
                <a:lnTo>
                  <a:pt x="7181825" y="0"/>
                </a:lnTo>
                <a:lnTo>
                  <a:pt x="7181825" y="6179222"/>
                </a:lnTo>
                <a:lnTo>
                  <a:pt x="0" y="6179222"/>
                </a:lnTo>
                <a:lnTo>
                  <a:pt x="0" y="0"/>
                </a:lnTo>
                <a:close/>
              </a:path>
            </a:pathLst>
          </a:custGeom>
          <a:blipFill>
            <a:blip r:embed="rId3"/>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TextBox 3" id="3"/>
          <p:cNvSpPr txBox="true"/>
          <p:nvPr/>
        </p:nvSpPr>
        <p:spPr>
          <a:xfrm rot="0">
            <a:off x="1028700" y="885825"/>
            <a:ext cx="10121831" cy="1130300"/>
          </a:xfrm>
          <a:prstGeom prst="rect">
            <a:avLst/>
          </a:prstGeom>
        </p:spPr>
        <p:txBody>
          <a:bodyPr anchor="t" rtlCol="false" tIns="0" lIns="0" bIns="0" rIns="0">
            <a:spAutoFit/>
          </a:bodyPr>
          <a:lstStyle/>
          <a:p>
            <a:pPr algn="just">
              <a:lnSpc>
                <a:spcPts val="9100"/>
              </a:lnSpc>
              <a:spcBef>
                <a:spcPct val="0"/>
              </a:spcBef>
            </a:pPr>
            <a:r>
              <a:rPr lang="en-US" sz="6500">
                <a:solidFill>
                  <a:srgbClr val="FFFFFF"/>
                </a:solidFill>
                <a:latin typeface="Neue Machina UltraBold"/>
              </a:rPr>
              <a:t>REFERENCES</a:t>
            </a:r>
          </a:p>
        </p:txBody>
      </p:sp>
      <p:sp>
        <p:nvSpPr>
          <p:cNvPr name="Freeform 4" id="4"/>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5" id="5"/>
          <p:cNvSpPr txBox="true"/>
          <p:nvPr/>
        </p:nvSpPr>
        <p:spPr>
          <a:xfrm rot="0">
            <a:off x="183122" y="2502273"/>
            <a:ext cx="17884059" cy="1590675"/>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Rubik 2"/>
              </a:rPr>
              <a:t>[1] F. Fang, C. Ventre, M. Basios, L. Kanthan, D. Martinez-Rego, F. Wu, and L. L, "Cryptocurrency Trading: A Comprehensive Survey," Financial Innovation, vol. 8, no. 13, pp. 1-59, 2022. [Online]. Available: https://doi.org/10.1186/s40854-021-00321-6.</a:t>
            </a:r>
          </a:p>
        </p:txBody>
      </p:sp>
      <p:sp>
        <p:nvSpPr>
          <p:cNvPr name="TextBox 6" id="6"/>
          <p:cNvSpPr txBox="true"/>
          <p:nvPr/>
        </p:nvSpPr>
        <p:spPr>
          <a:xfrm rot="0">
            <a:off x="183122" y="4578723"/>
            <a:ext cx="17663241" cy="1590675"/>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Rubik 2"/>
              </a:rPr>
              <a:t>[2] D. P. Sakas, N. T. Giannakopoulos, N. Kanellos, and C. Tryfonopoulos, "Digital Marketing Enhancement of Cryptocurrency Websites through Customer Innovative Data Process," Processes, vol. 10, no. 5, p. 960, 2022. [Online]. Available: https://doi.org/10.3390/pr10050960.</a:t>
            </a:r>
          </a:p>
        </p:txBody>
      </p:sp>
      <p:sp>
        <p:nvSpPr>
          <p:cNvPr name="TextBox 7" id="7"/>
          <p:cNvSpPr txBox="true"/>
          <p:nvPr/>
        </p:nvSpPr>
        <p:spPr>
          <a:xfrm rot="0">
            <a:off x="183122" y="6683737"/>
            <a:ext cx="18104878" cy="1057275"/>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Rubik 2"/>
              </a:rPr>
              <a:t>[3] P. D. DeVries, "An Analysis of Cryptocurrency, Bitcoin, and the Future," International Journal of Business Management and Commerce, vol. 1, no. 2, pp.1-9, September 2016.</a:t>
            </a:r>
          </a:p>
        </p:txBody>
      </p:sp>
      <p:sp>
        <p:nvSpPr>
          <p:cNvPr name="TextBox 8" id="8"/>
          <p:cNvSpPr txBox="true"/>
          <p:nvPr/>
        </p:nvSpPr>
        <p:spPr>
          <a:xfrm rot="0">
            <a:off x="183122" y="8226787"/>
            <a:ext cx="17663241" cy="1590675"/>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Rubik 2"/>
              </a:rPr>
              <a:t>[4] F. E. De Guzman, B. D. Gerardo, and R. P. Medina, "Implementation of Enhanced Secure Hash Algorithm Towards a Secured Web Portal,"2019 IEEE 4th International Conference on Computer and Communication Systems (ICCCS), 2019, pp. 189-192, doi:10.1109/CCOMS.2019.8821763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2647519" y="-3583081"/>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4700400" y="1371995"/>
            <a:ext cx="8887200" cy="7543011"/>
          </a:xfrm>
          <a:custGeom>
            <a:avLst/>
            <a:gdLst/>
            <a:ahLst/>
            <a:cxnLst/>
            <a:rect r="r" b="b" t="t" l="l"/>
            <a:pathLst>
              <a:path h="7543011" w="8887200">
                <a:moveTo>
                  <a:pt x="0" y="0"/>
                </a:moveTo>
                <a:lnTo>
                  <a:pt x="8887200" y="0"/>
                </a:lnTo>
                <a:lnTo>
                  <a:pt x="8887200" y="7543010"/>
                </a:lnTo>
                <a:lnTo>
                  <a:pt x="0" y="7543010"/>
                </a:lnTo>
                <a:lnTo>
                  <a:pt x="0" y="0"/>
                </a:lnTo>
                <a:close/>
              </a:path>
            </a:pathLst>
          </a:custGeom>
          <a:blipFill>
            <a:blip r:embed="rId3"/>
            <a:stretch>
              <a:fillRect l="0" t="0" r="0" b="0"/>
            </a:stretch>
          </a:blipFill>
        </p:spPr>
      </p:sp>
      <p:sp>
        <p:nvSpPr>
          <p:cNvPr name="Freeform 4" id="4"/>
          <p:cNvSpPr/>
          <p:nvPr/>
        </p:nvSpPr>
        <p:spPr>
          <a:xfrm flipH="false" flipV="false" rot="0">
            <a:off x="6693596" y="3341807"/>
            <a:ext cx="5022550" cy="3432216"/>
          </a:xfrm>
          <a:custGeom>
            <a:avLst/>
            <a:gdLst/>
            <a:ahLst/>
            <a:cxnLst/>
            <a:rect r="r" b="b" t="t" l="l"/>
            <a:pathLst>
              <a:path h="3432216" w="5022550">
                <a:moveTo>
                  <a:pt x="0" y="0"/>
                </a:moveTo>
                <a:lnTo>
                  <a:pt x="5022550" y="0"/>
                </a:lnTo>
                <a:lnTo>
                  <a:pt x="5022550" y="3432215"/>
                </a:lnTo>
                <a:lnTo>
                  <a:pt x="0" y="3432215"/>
                </a:lnTo>
                <a:lnTo>
                  <a:pt x="0" y="0"/>
                </a:lnTo>
                <a:close/>
              </a:path>
            </a:pathLst>
          </a:custGeom>
          <a:blipFill>
            <a:blip r:embed="rId4"/>
            <a:stretch>
              <a:fillRect l="-2592" t="0" r="-168" b="0"/>
            </a:stretch>
          </a:blipFill>
        </p:spPr>
      </p:sp>
      <p:sp>
        <p:nvSpPr>
          <p:cNvPr name="Freeform 5" id="5"/>
          <p:cNvSpPr/>
          <p:nvPr/>
        </p:nvSpPr>
        <p:spPr>
          <a:xfrm flipH="false" flipV="false" rot="0">
            <a:off x="-2174403" y="3691253"/>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Freeform 6" id="6"/>
          <p:cNvSpPr/>
          <p:nvPr/>
        </p:nvSpPr>
        <p:spPr>
          <a:xfrm flipH="false" flipV="false" rot="0">
            <a:off x="-831955" y="-1384158"/>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842609" y="7328872"/>
            <a:ext cx="4330022" cy="4345825"/>
          </a:xfrm>
          <a:custGeom>
            <a:avLst/>
            <a:gdLst/>
            <a:ahLst/>
            <a:cxnLst/>
            <a:rect r="r" b="b" t="t" l="l"/>
            <a:pathLst>
              <a:path h="4345825" w="4330022">
                <a:moveTo>
                  <a:pt x="0" y="0"/>
                </a:moveTo>
                <a:lnTo>
                  <a:pt x="4330022" y="0"/>
                </a:lnTo>
                <a:lnTo>
                  <a:pt x="4330022" y="4345826"/>
                </a:lnTo>
                <a:lnTo>
                  <a:pt x="0" y="4345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265331" y="3075795"/>
            <a:ext cx="6442514" cy="5701625"/>
          </a:xfrm>
          <a:custGeom>
            <a:avLst/>
            <a:gdLst/>
            <a:ahLst/>
            <a:cxnLst/>
            <a:rect r="r" b="b" t="t" l="l"/>
            <a:pathLst>
              <a:path h="5701625" w="6442514">
                <a:moveTo>
                  <a:pt x="0" y="0"/>
                </a:moveTo>
                <a:lnTo>
                  <a:pt x="6442514" y="0"/>
                </a:lnTo>
                <a:lnTo>
                  <a:pt x="6442514" y="5701626"/>
                </a:lnTo>
                <a:lnTo>
                  <a:pt x="0" y="5701626"/>
                </a:lnTo>
                <a:lnTo>
                  <a:pt x="0" y="0"/>
                </a:lnTo>
                <a:close/>
              </a:path>
            </a:pathLst>
          </a:custGeom>
          <a:blipFill>
            <a:blip r:embed="rId3"/>
            <a:stretch>
              <a:fillRect l="0" t="0" r="0" b="0"/>
            </a:stretch>
          </a:blipFill>
        </p:spPr>
      </p:sp>
      <p:sp>
        <p:nvSpPr>
          <p:cNvPr name="Freeform 4" id="4"/>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5" id="5"/>
          <p:cNvSpPr txBox="true"/>
          <p:nvPr/>
        </p:nvSpPr>
        <p:spPr>
          <a:xfrm rot="0">
            <a:off x="6960855" y="3455741"/>
            <a:ext cx="11101635" cy="4875059"/>
          </a:xfrm>
          <a:prstGeom prst="rect">
            <a:avLst/>
          </a:prstGeom>
        </p:spPr>
        <p:txBody>
          <a:bodyPr anchor="t" rtlCol="false" tIns="0" lIns="0" bIns="0" rIns="0">
            <a:spAutoFit/>
          </a:bodyPr>
          <a:lstStyle/>
          <a:p>
            <a:pPr>
              <a:lnSpc>
                <a:spcPts val="4295"/>
              </a:lnSpc>
              <a:spcBef>
                <a:spcPct val="0"/>
              </a:spcBef>
            </a:pPr>
            <a:r>
              <a:rPr lang="en-US" sz="3068">
                <a:solidFill>
                  <a:srgbClr val="FFFFFF"/>
                </a:solidFill>
                <a:latin typeface="Rubik 1"/>
              </a:rPr>
              <a:t>Cryptocurrencies form a important aspect and part of our economy, and as it is a fairly new emerging domain, the information resources are widely scattered. This proves to be a major hurdle for potential and new investors as well who want to learn about this domain. Combining information from multiple resources - evaluating which ones to trust at the same time, and doing all this at regular intervals of time (considering the volatality of cryptos) increases the slope of the learning curve involved even more.</a:t>
            </a:r>
          </a:p>
        </p:txBody>
      </p:sp>
      <p:sp>
        <p:nvSpPr>
          <p:cNvPr name="Freeform 6" id="6"/>
          <p:cNvSpPr/>
          <p:nvPr/>
        </p:nvSpPr>
        <p:spPr>
          <a:xfrm flipH="false" flipV="false" rot="0">
            <a:off x="265331" y="2841118"/>
            <a:ext cx="6442514" cy="5701625"/>
          </a:xfrm>
          <a:custGeom>
            <a:avLst/>
            <a:gdLst/>
            <a:ahLst/>
            <a:cxnLst/>
            <a:rect r="r" b="b" t="t" l="l"/>
            <a:pathLst>
              <a:path h="5701625" w="6442514">
                <a:moveTo>
                  <a:pt x="0" y="0"/>
                </a:moveTo>
                <a:lnTo>
                  <a:pt x="6442514" y="0"/>
                </a:lnTo>
                <a:lnTo>
                  <a:pt x="6442514" y="5701625"/>
                </a:lnTo>
                <a:lnTo>
                  <a:pt x="0" y="5701625"/>
                </a:lnTo>
                <a:lnTo>
                  <a:pt x="0" y="0"/>
                </a:lnTo>
                <a:close/>
              </a:path>
            </a:pathLst>
          </a:custGeom>
          <a:blipFill>
            <a:blip r:embed="rId3"/>
            <a:stretch>
              <a:fillRect l="0" t="0" r="0" b="0"/>
            </a:stretch>
          </a:blipFill>
        </p:spPr>
      </p:sp>
      <p:sp>
        <p:nvSpPr>
          <p:cNvPr name="TextBox 7" id="7"/>
          <p:cNvSpPr txBox="true"/>
          <p:nvPr/>
        </p:nvSpPr>
        <p:spPr>
          <a:xfrm rot="0">
            <a:off x="6951330" y="1710818"/>
            <a:ext cx="10121831" cy="1130300"/>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BACKGROUND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TextBox 3" id="3"/>
          <p:cNvSpPr txBox="true"/>
          <p:nvPr/>
        </p:nvSpPr>
        <p:spPr>
          <a:xfrm rot="0">
            <a:off x="1028700" y="1710818"/>
            <a:ext cx="10121831" cy="1130300"/>
          </a:xfrm>
          <a:prstGeom prst="rect">
            <a:avLst/>
          </a:prstGeom>
        </p:spPr>
        <p:txBody>
          <a:bodyPr anchor="t" rtlCol="false" tIns="0" lIns="0" bIns="0" rIns="0">
            <a:spAutoFit/>
          </a:bodyPr>
          <a:lstStyle/>
          <a:p>
            <a:pPr algn="just">
              <a:lnSpc>
                <a:spcPts val="9100"/>
              </a:lnSpc>
              <a:spcBef>
                <a:spcPct val="0"/>
              </a:spcBef>
            </a:pPr>
            <a:r>
              <a:rPr lang="en-US" sz="6500">
                <a:solidFill>
                  <a:srgbClr val="FFFFFF"/>
                </a:solidFill>
                <a:latin typeface="Neue Machina UltraBold"/>
              </a:rPr>
              <a:t>ABSTRACT </a:t>
            </a:r>
          </a:p>
        </p:txBody>
      </p:sp>
      <p:sp>
        <p:nvSpPr>
          <p:cNvPr name="Freeform 4" id="4"/>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5" id="5"/>
          <p:cNvSpPr txBox="true"/>
          <p:nvPr/>
        </p:nvSpPr>
        <p:spPr>
          <a:xfrm rot="0">
            <a:off x="1047750" y="3192147"/>
            <a:ext cx="16780780" cy="5960909"/>
          </a:xfrm>
          <a:prstGeom prst="rect">
            <a:avLst/>
          </a:prstGeom>
        </p:spPr>
        <p:txBody>
          <a:bodyPr anchor="t" rtlCol="false" tIns="0" lIns="0" bIns="0" rIns="0">
            <a:spAutoFit/>
          </a:bodyPr>
          <a:lstStyle/>
          <a:p>
            <a:pPr>
              <a:lnSpc>
                <a:spcPts val="4295"/>
              </a:lnSpc>
              <a:spcBef>
                <a:spcPct val="0"/>
              </a:spcBef>
            </a:pPr>
            <a:r>
              <a:rPr lang="en-US" sz="3068">
                <a:solidFill>
                  <a:srgbClr val="FFFFFF"/>
                </a:solidFill>
                <a:latin typeface="Rubik 1"/>
              </a:rPr>
              <a:t>The cryptocurrency Analysis WebApp is a web-based application which provide the easy and live trends of the top current cryptocurrencies such as ETH, Bitcoin, Dogecoin etc at one place in a combined manner and their past records which will ultimately help us to make better investments and also provide us the insights to make a profitable future investment in the crypto currencies. This app will provide the latest data and records such as the current price of each cryptocurrency (in INR as well as USD), their rank, market cap and the rise or fall in the value within the past 24 hours, you can search the results for any desired cryptocurrency. It will help the people to invest in these cryptocurrencies and get the most benefit out of that, as many crypto lovers are investing and buying the crypto currencies for the sake of making profitable investments. The app will also have major application areas such as in the field of market and industry and in the investment sector as well.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211544" y="2693992"/>
            <a:ext cx="4899015" cy="4899015"/>
          </a:xfrm>
          <a:prstGeom prst="rect">
            <a:avLst/>
          </a:prstGeom>
        </p:spPr>
      </p:pic>
      <p:sp>
        <p:nvSpPr>
          <p:cNvPr name="TextBox 3" id="3"/>
          <p:cNvSpPr txBox="true"/>
          <p:nvPr/>
        </p:nvSpPr>
        <p:spPr>
          <a:xfrm rot="0">
            <a:off x="617770" y="1192833"/>
            <a:ext cx="8804225" cy="1242695"/>
          </a:xfrm>
          <a:prstGeom prst="rect">
            <a:avLst/>
          </a:prstGeom>
        </p:spPr>
        <p:txBody>
          <a:bodyPr anchor="t" rtlCol="false" tIns="0" lIns="0" bIns="0" rIns="0">
            <a:spAutoFit/>
          </a:bodyPr>
          <a:lstStyle/>
          <a:p>
            <a:pPr algn="ctr">
              <a:lnSpc>
                <a:spcPts val="10465"/>
              </a:lnSpc>
              <a:spcBef>
                <a:spcPct val="0"/>
              </a:spcBef>
            </a:pPr>
            <a:r>
              <a:rPr lang="en-US" sz="6500">
                <a:solidFill>
                  <a:srgbClr val="FFFFFF"/>
                </a:solidFill>
                <a:latin typeface="Garet ExtraBold"/>
              </a:rPr>
              <a:t>FIELD OF INVENTION</a:t>
            </a:r>
          </a:p>
        </p:txBody>
      </p:sp>
      <p:sp>
        <p:nvSpPr>
          <p:cNvPr name="TextBox 4" id="4"/>
          <p:cNvSpPr txBox="true"/>
          <p:nvPr/>
        </p:nvSpPr>
        <p:spPr>
          <a:xfrm rot="0">
            <a:off x="617770" y="3048348"/>
            <a:ext cx="12593774" cy="6887083"/>
          </a:xfrm>
          <a:prstGeom prst="rect">
            <a:avLst/>
          </a:prstGeom>
        </p:spPr>
        <p:txBody>
          <a:bodyPr anchor="t" rtlCol="false" tIns="0" lIns="0" bIns="0" rIns="0">
            <a:spAutoFit/>
          </a:bodyPr>
          <a:lstStyle/>
          <a:p>
            <a:pPr marL="669289" indent="-334645" lvl="1">
              <a:lnSpc>
                <a:spcPts val="4990"/>
              </a:lnSpc>
              <a:buFont typeface="Arial"/>
              <a:buChar char="•"/>
            </a:pPr>
            <a:r>
              <a:rPr lang="en-US" sz="3099">
                <a:solidFill>
                  <a:srgbClr val="FFFFFF"/>
                </a:solidFill>
                <a:latin typeface="Rubik 1"/>
              </a:rPr>
              <a:t>The field of invention for a cryptocurrency tracker website that tracks records of all top trending cryptocurrencies is FinTech or Financial Technology.</a:t>
            </a:r>
          </a:p>
          <a:p>
            <a:pPr marL="669289" indent="-334645" lvl="1">
              <a:lnSpc>
                <a:spcPts val="4990"/>
              </a:lnSpc>
              <a:buFont typeface="Arial"/>
              <a:buChar char="•"/>
            </a:pPr>
            <a:r>
              <a:rPr lang="en-US" sz="3099">
                <a:solidFill>
                  <a:srgbClr val="FFFFFF"/>
                </a:solidFill>
                <a:latin typeface="Rubik 1"/>
              </a:rPr>
              <a:t>The website falls under the subfield of cryptocurrency tracking and analysis, which involves using technology to monitor, analyze, and report on the performance of various digital assets, including cryptocurrencies such as Bitcoin, Ethereum, and others. </a:t>
            </a:r>
          </a:p>
          <a:p>
            <a:pPr marL="669289" indent="-334645" lvl="1">
              <a:lnSpc>
                <a:spcPts val="4990"/>
              </a:lnSpc>
              <a:buFont typeface="Arial"/>
              <a:buChar char="•"/>
            </a:pPr>
            <a:r>
              <a:rPr lang="en-US" sz="3099">
                <a:solidFill>
                  <a:srgbClr val="FFFFFF"/>
                </a:solidFill>
                <a:latin typeface="Rubik 1"/>
              </a:rPr>
              <a:t>The website could also fall under the subfield of data analytics, as it would involve collecting, processing, and presenting large amounts of data to users in an easily digestible format.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2468211" y="-3127342"/>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3399031" y="3880706"/>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3662110" y="2346972"/>
            <a:ext cx="11677114" cy="7309377"/>
          </a:xfrm>
          <a:custGeom>
            <a:avLst/>
            <a:gdLst/>
            <a:ahLst/>
            <a:cxnLst/>
            <a:rect r="r" b="b" t="t" l="l"/>
            <a:pathLst>
              <a:path h="7309377" w="11677114">
                <a:moveTo>
                  <a:pt x="0" y="0"/>
                </a:moveTo>
                <a:lnTo>
                  <a:pt x="11677114" y="0"/>
                </a:lnTo>
                <a:lnTo>
                  <a:pt x="11677114" y="7309377"/>
                </a:lnTo>
                <a:lnTo>
                  <a:pt x="0" y="7309377"/>
                </a:lnTo>
                <a:lnTo>
                  <a:pt x="0" y="0"/>
                </a:lnTo>
                <a:close/>
              </a:path>
            </a:pathLst>
          </a:custGeom>
          <a:blipFill>
            <a:blip r:embed="rId3"/>
            <a:stretch>
              <a:fillRect l="-3321" t="-2305" r="0" b="-279"/>
            </a:stretch>
          </a:blipFill>
        </p:spPr>
      </p:sp>
      <p:sp>
        <p:nvSpPr>
          <p:cNvPr name="TextBox 5" id="5"/>
          <p:cNvSpPr txBox="true"/>
          <p:nvPr/>
        </p:nvSpPr>
        <p:spPr>
          <a:xfrm rot="0">
            <a:off x="1028700" y="885825"/>
            <a:ext cx="6828909" cy="1130300"/>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FLOWCHART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543821" y="2575768"/>
            <a:ext cx="9555064" cy="5852477"/>
          </a:xfrm>
          <a:custGeom>
            <a:avLst/>
            <a:gdLst/>
            <a:ahLst/>
            <a:cxnLst/>
            <a:rect r="r" b="b" t="t" l="l"/>
            <a:pathLst>
              <a:path h="5852477" w="9555064">
                <a:moveTo>
                  <a:pt x="0" y="0"/>
                </a:moveTo>
                <a:lnTo>
                  <a:pt x="9555064" y="0"/>
                </a:lnTo>
                <a:lnTo>
                  <a:pt x="9555064" y="5852477"/>
                </a:lnTo>
                <a:lnTo>
                  <a:pt x="0" y="5852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2009019"/>
            <a:ext cx="18288000" cy="8989441"/>
          </a:xfrm>
          <a:prstGeom prst="rect">
            <a:avLst/>
          </a:prstGeom>
        </p:spPr>
        <p:txBody>
          <a:bodyPr anchor="t" rtlCol="false" tIns="0" lIns="0" bIns="0" rIns="0">
            <a:spAutoFit/>
          </a:bodyPr>
          <a:lstStyle/>
          <a:p>
            <a:pPr>
              <a:lnSpc>
                <a:spcPts val="5956"/>
              </a:lnSpc>
              <a:spcBef>
                <a:spcPct val="0"/>
              </a:spcBef>
            </a:pPr>
            <a:r>
              <a:rPr lang="en-US" sz="3699">
                <a:solidFill>
                  <a:srgbClr val="FFFFFF"/>
                </a:solidFill>
                <a:latin typeface="Rubik 1"/>
              </a:rPr>
              <a:t>     A </a:t>
            </a:r>
            <a:r>
              <a:rPr lang="en-US" sz="3699">
                <a:solidFill>
                  <a:srgbClr val="FFFFFF"/>
                </a:solidFill>
                <a:latin typeface="Rubik 1"/>
              </a:rPr>
              <a:t>cryptocurrency tracker app can have several outcomes, including:</a:t>
            </a:r>
          </a:p>
          <a:p>
            <a:pPr marL="798829" indent="-399415" lvl="1">
              <a:lnSpc>
                <a:spcPts val="5956"/>
              </a:lnSpc>
              <a:buFont typeface="Arial"/>
              <a:buChar char="•"/>
            </a:pPr>
            <a:r>
              <a:rPr lang="en-US" sz="3699">
                <a:solidFill>
                  <a:srgbClr val="FFFFFF"/>
                </a:solidFill>
                <a:latin typeface="Rubik 1"/>
              </a:rPr>
              <a:t>Real-time monitoring: A cryptocurrency tracker app allows users to monitor the prices of various cryptocurrencies in real-time. Users can set alerts for specific price changes, allowing them to make informed decisions about buying, selling or holding their crypto assets.</a:t>
            </a:r>
          </a:p>
          <a:p>
            <a:pPr marL="798829" indent="-399415" lvl="1">
              <a:lnSpc>
                <a:spcPts val="5956"/>
              </a:lnSpc>
              <a:buFont typeface="Arial"/>
              <a:buChar char="•"/>
            </a:pPr>
            <a:r>
              <a:rPr lang="en-US" sz="3699">
                <a:solidFill>
                  <a:srgbClr val="FFFFFF"/>
                </a:solidFill>
                <a:latin typeface="Rubik 1"/>
              </a:rPr>
              <a:t>Market analysis: The app can provide market analysis, including historical price charts, technical indicators, and trading volumes. Users can use this information to make informed decisions about the cryptocurrency market.</a:t>
            </a:r>
          </a:p>
          <a:p>
            <a:pPr marL="798829" indent="-399415" lvl="1">
              <a:lnSpc>
                <a:spcPts val="5956"/>
              </a:lnSpc>
              <a:buFont typeface="Arial"/>
              <a:buChar char="•"/>
            </a:pPr>
            <a:r>
              <a:rPr lang="en-US" sz="3699">
                <a:solidFill>
                  <a:srgbClr val="FFFFFF"/>
                </a:solidFill>
                <a:latin typeface="Rubik 1"/>
              </a:rPr>
              <a:t>News and updates: A cryptocurrency tracker app can also provide news and updates related to the cryptocurrency market, including new coin listings, regulatory changes, and other important events.</a:t>
            </a:r>
          </a:p>
          <a:p>
            <a:pPr>
              <a:lnSpc>
                <a:spcPts val="5956"/>
              </a:lnSpc>
              <a:spcBef>
                <a:spcPct val="0"/>
              </a:spcBef>
            </a:pPr>
          </a:p>
        </p:txBody>
      </p:sp>
      <p:sp>
        <p:nvSpPr>
          <p:cNvPr name="TextBox 4" id="4"/>
          <p:cNvSpPr txBox="true"/>
          <p:nvPr/>
        </p:nvSpPr>
        <p:spPr>
          <a:xfrm rot="0">
            <a:off x="598947" y="466782"/>
            <a:ext cx="5030242" cy="1242695"/>
          </a:xfrm>
          <a:prstGeom prst="rect">
            <a:avLst/>
          </a:prstGeom>
        </p:spPr>
        <p:txBody>
          <a:bodyPr anchor="t" rtlCol="false" tIns="0" lIns="0" bIns="0" rIns="0">
            <a:spAutoFit/>
          </a:bodyPr>
          <a:lstStyle/>
          <a:p>
            <a:pPr algn="ctr">
              <a:lnSpc>
                <a:spcPts val="10465"/>
              </a:lnSpc>
              <a:spcBef>
                <a:spcPct val="0"/>
              </a:spcBef>
            </a:pPr>
            <a:r>
              <a:rPr lang="en-US" sz="6500">
                <a:solidFill>
                  <a:srgbClr val="FFFFFF"/>
                </a:solidFill>
                <a:latin typeface="Garet ExtraBold"/>
              </a:rPr>
              <a:t>OUTCOMES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1654168" y="-2926318"/>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0040430" y="1953662"/>
            <a:ext cx="7218870" cy="6379676"/>
          </a:xfrm>
          <a:custGeom>
            <a:avLst/>
            <a:gdLst/>
            <a:ahLst/>
            <a:cxnLst/>
            <a:rect r="r" b="b" t="t" l="l"/>
            <a:pathLst>
              <a:path h="6379676" w="7218870">
                <a:moveTo>
                  <a:pt x="0" y="0"/>
                </a:moveTo>
                <a:lnTo>
                  <a:pt x="7218870" y="0"/>
                </a:lnTo>
                <a:lnTo>
                  <a:pt x="7218870" y="6379676"/>
                </a:lnTo>
                <a:lnTo>
                  <a:pt x="0" y="6379676"/>
                </a:lnTo>
                <a:lnTo>
                  <a:pt x="0" y="0"/>
                </a:lnTo>
                <a:close/>
              </a:path>
            </a:pathLst>
          </a:custGeom>
          <a:blipFill>
            <a:blip r:embed="rId3"/>
            <a:stretch>
              <a:fillRect l="0" t="0" r="0" b="0"/>
            </a:stretch>
          </a:blipFill>
        </p:spPr>
      </p:sp>
      <p:sp>
        <p:nvSpPr>
          <p:cNvPr name="Freeform 4" id="4"/>
          <p:cNvSpPr/>
          <p:nvPr/>
        </p:nvSpPr>
        <p:spPr>
          <a:xfrm flipH="false" flipV="false" rot="0">
            <a:off x="-3096761"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5" id="5"/>
          <p:cNvSpPr txBox="true"/>
          <p:nvPr/>
        </p:nvSpPr>
        <p:spPr>
          <a:xfrm rot="0">
            <a:off x="813484" y="1542588"/>
            <a:ext cx="8115300" cy="1130300"/>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ADVANTAGES</a:t>
            </a:r>
          </a:p>
        </p:txBody>
      </p:sp>
      <p:sp>
        <p:nvSpPr>
          <p:cNvPr name="TextBox 6" id="6"/>
          <p:cNvSpPr txBox="true"/>
          <p:nvPr/>
        </p:nvSpPr>
        <p:spPr>
          <a:xfrm rot="0">
            <a:off x="480859" y="3057010"/>
            <a:ext cx="7624298" cy="7530421"/>
          </a:xfrm>
          <a:prstGeom prst="rect">
            <a:avLst/>
          </a:prstGeom>
        </p:spPr>
        <p:txBody>
          <a:bodyPr anchor="t" rtlCol="false" tIns="0" lIns="0" bIns="0" rIns="0">
            <a:spAutoFit/>
          </a:bodyPr>
          <a:lstStyle/>
          <a:p>
            <a:pPr marL="662812" indent="-331406" lvl="1">
              <a:lnSpc>
                <a:spcPts val="4942"/>
              </a:lnSpc>
              <a:buFont typeface="Arial"/>
              <a:buChar char="•"/>
            </a:pPr>
            <a:r>
              <a:rPr lang="en-US" sz="3069">
                <a:solidFill>
                  <a:srgbClr val="FFFFFF"/>
                </a:solidFill>
                <a:latin typeface="Rubik 1"/>
              </a:rPr>
              <a:t>Allows to track the total amount and value of  cryptocurrencies across various wallets.</a:t>
            </a:r>
          </a:p>
          <a:p>
            <a:pPr>
              <a:lnSpc>
                <a:spcPts val="4942"/>
              </a:lnSpc>
            </a:pPr>
          </a:p>
          <a:p>
            <a:pPr marL="662812" indent="-331406" lvl="1">
              <a:lnSpc>
                <a:spcPts val="4942"/>
              </a:lnSpc>
              <a:buFont typeface="Arial"/>
              <a:buChar char="•"/>
            </a:pPr>
            <a:r>
              <a:rPr lang="en-US" sz="3069">
                <a:solidFill>
                  <a:srgbClr val="FFFFFF"/>
                </a:solidFill>
                <a:latin typeface="Rubik 1"/>
              </a:rPr>
              <a:t>This web app let you track historic transactions, their worth, and destinations or sources. </a:t>
            </a:r>
          </a:p>
          <a:p>
            <a:pPr>
              <a:lnSpc>
                <a:spcPts val="4942"/>
              </a:lnSpc>
            </a:pPr>
          </a:p>
          <a:p>
            <a:pPr marL="662812" indent="-331406" lvl="1">
              <a:lnSpc>
                <a:spcPts val="4942"/>
              </a:lnSpc>
              <a:buFont typeface="Arial"/>
              <a:buChar char="•"/>
            </a:pPr>
            <a:r>
              <a:rPr lang="en-US" sz="3069">
                <a:solidFill>
                  <a:srgbClr val="FFFFFF"/>
                </a:solidFill>
                <a:latin typeface="Rubik 1"/>
              </a:rPr>
              <a:t>This web app also give the actual live price of any cryptocurrencies .</a:t>
            </a:r>
          </a:p>
          <a:p>
            <a:pPr>
              <a:lnSpc>
                <a:spcPts val="3541"/>
              </a:lnSpc>
            </a:pPr>
          </a:p>
          <a:p>
            <a:pPr>
              <a:lnSpc>
                <a:spcPts val="3541"/>
              </a:lnSpc>
            </a:pPr>
          </a:p>
          <a:p>
            <a:pPr>
              <a:lnSpc>
                <a:spcPts val="3541"/>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17320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29738" y="241736"/>
            <a:ext cx="1825622" cy="1815664"/>
          </a:xfrm>
          <a:custGeom>
            <a:avLst/>
            <a:gdLst/>
            <a:ahLst/>
            <a:cxnLst/>
            <a:rect r="r" b="b" t="t" l="l"/>
            <a:pathLst>
              <a:path h="1815664" w="1825622">
                <a:moveTo>
                  <a:pt x="0" y="0"/>
                </a:moveTo>
                <a:lnTo>
                  <a:pt x="1825622" y="0"/>
                </a:lnTo>
                <a:lnTo>
                  <a:pt x="1825622" y="1815664"/>
                </a:lnTo>
                <a:lnTo>
                  <a:pt x="0" y="18156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82946" y="2406378"/>
            <a:ext cx="17259300" cy="11246866"/>
          </a:xfrm>
          <a:prstGeom prst="rect">
            <a:avLst/>
          </a:prstGeom>
        </p:spPr>
        <p:txBody>
          <a:bodyPr anchor="t" rtlCol="false" tIns="0" lIns="0" bIns="0" rIns="0">
            <a:spAutoFit/>
          </a:bodyPr>
          <a:lstStyle/>
          <a:p>
            <a:pPr>
              <a:lnSpc>
                <a:spcPts val="5956"/>
              </a:lnSpc>
              <a:spcBef>
                <a:spcPct val="0"/>
              </a:spcBef>
            </a:pPr>
            <a:r>
              <a:rPr lang="en-US" sz="3699">
                <a:solidFill>
                  <a:srgbClr val="FFFFFF"/>
                </a:solidFill>
                <a:latin typeface="Rubik 1"/>
              </a:rPr>
              <a:t>End users of a cryptocurrency tracker app can vary, but generally include anyone interested in investing or trading cryptocurrencies. Here are some examples of potential end users:</a:t>
            </a:r>
          </a:p>
          <a:p>
            <a:pPr>
              <a:lnSpc>
                <a:spcPts val="5956"/>
              </a:lnSpc>
              <a:spcBef>
                <a:spcPct val="0"/>
              </a:spcBef>
            </a:pPr>
            <a:r>
              <a:rPr lang="en-US" sz="3699">
                <a:solidFill>
                  <a:srgbClr val="FFFFFF"/>
                </a:solidFill>
                <a:latin typeface="Rubik 1"/>
              </a:rPr>
              <a:t>Cryptocurrency investors: These are individuals who have invested in cryptocurrencies and want to monitor their portfolio's performance and stay up-to-date with the latest market trends.</a:t>
            </a:r>
          </a:p>
          <a:p>
            <a:pPr>
              <a:lnSpc>
                <a:spcPts val="5956"/>
              </a:lnSpc>
              <a:spcBef>
                <a:spcPct val="0"/>
              </a:spcBef>
            </a:pPr>
            <a:r>
              <a:rPr lang="en-US" sz="3699">
                <a:solidFill>
                  <a:srgbClr val="FFFFFF"/>
                </a:solidFill>
                <a:latin typeface="Rubik 1"/>
              </a:rPr>
              <a:t>Traders: These are individuals who trade cryptocurrencies frequently, looking for opportunities to profit from price fluctuations in the market. A cryptocurrency tracker app can help traders by providing real-time market data, analysis tools, and trading signals.</a:t>
            </a:r>
          </a:p>
          <a:p>
            <a:pPr>
              <a:lnSpc>
                <a:spcPts val="5956"/>
              </a:lnSpc>
              <a:spcBef>
                <a:spcPct val="0"/>
              </a:spcBef>
            </a:pPr>
          </a:p>
          <a:p>
            <a:pPr>
              <a:lnSpc>
                <a:spcPts val="5956"/>
              </a:lnSpc>
              <a:spcBef>
                <a:spcPct val="0"/>
              </a:spcBef>
            </a:pPr>
            <a:r>
              <a:rPr lang="en-US" sz="3699">
                <a:solidFill>
                  <a:srgbClr val="FFFFFF"/>
                </a:solidFill>
                <a:latin typeface="Rubik 1"/>
              </a:rPr>
              <a:t>Casual enthusiasts: These are individuals who are interested in cryptocurrencies and want to stay informed about the latest news and trends in the market. They may not be actively investing or trading cryptocurrencies, but are still interested in learning about the market.</a:t>
            </a:r>
          </a:p>
        </p:txBody>
      </p:sp>
      <p:sp>
        <p:nvSpPr>
          <p:cNvPr name="TextBox 5" id="5"/>
          <p:cNvSpPr txBox="true"/>
          <p:nvPr/>
        </p:nvSpPr>
        <p:spPr>
          <a:xfrm rot="0">
            <a:off x="1028700" y="771525"/>
            <a:ext cx="4753719" cy="1242695"/>
          </a:xfrm>
          <a:prstGeom prst="rect">
            <a:avLst/>
          </a:prstGeom>
        </p:spPr>
        <p:txBody>
          <a:bodyPr anchor="t" rtlCol="false" tIns="0" lIns="0" bIns="0" rIns="0">
            <a:spAutoFit/>
          </a:bodyPr>
          <a:lstStyle/>
          <a:p>
            <a:pPr algn="ctr">
              <a:lnSpc>
                <a:spcPts val="10465"/>
              </a:lnSpc>
              <a:spcBef>
                <a:spcPct val="0"/>
              </a:spcBef>
            </a:pPr>
            <a:r>
              <a:rPr lang="en-US" sz="6500">
                <a:solidFill>
                  <a:srgbClr val="FFFFFF"/>
                </a:solidFill>
                <a:latin typeface="Garet ExtraBold"/>
              </a:rPr>
              <a:t>END USERS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1654168" y="-2926318"/>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3096761"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11654168" y="1028700"/>
            <a:ext cx="5414211" cy="4114800"/>
          </a:xfrm>
          <a:custGeom>
            <a:avLst/>
            <a:gdLst/>
            <a:ahLst/>
            <a:cxnLst/>
            <a:rect r="r" b="b" t="t" l="l"/>
            <a:pathLst>
              <a:path h="4114800" w="5414211">
                <a:moveTo>
                  <a:pt x="0" y="0"/>
                </a:moveTo>
                <a:lnTo>
                  <a:pt x="5414211" y="0"/>
                </a:lnTo>
                <a:lnTo>
                  <a:pt x="541421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26362" y="3330810"/>
            <a:ext cx="10366265" cy="6164745"/>
          </a:xfrm>
          <a:prstGeom prst="rect">
            <a:avLst/>
          </a:prstGeom>
        </p:spPr>
        <p:txBody>
          <a:bodyPr anchor="t" rtlCol="false" tIns="0" lIns="0" bIns="0" rIns="0">
            <a:spAutoFit/>
          </a:bodyPr>
          <a:lstStyle/>
          <a:p>
            <a:pPr>
              <a:lnSpc>
                <a:spcPts val="4942"/>
              </a:lnSpc>
            </a:pPr>
            <a:r>
              <a:rPr lang="en-US" sz="3069">
                <a:solidFill>
                  <a:srgbClr val="FFFFFF"/>
                </a:solidFill>
                <a:latin typeface="Rubik 1"/>
              </a:rPr>
              <a:t>The crypto based web-app has a wide scope in the upcoming world as the awareness regarding the cryptocurrency investments is increasing day by day therefore people are more lean towards these cryptos and want to make better investments in these, this webapp can find applications in the stock markets and crypto transactions as well as can be used by various industries and tech giants to make profit and boost the growth of their company and the economy by making a fruitful and profitable investments.</a:t>
            </a:r>
          </a:p>
        </p:txBody>
      </p:sp>
      <p:sp>
        <p:nvSpPr>
          <p:cNvPr name="Freeform 6" id="6"/>
          <p:cNvSpPr/>
          <p:nvPr/>
        </p:nvSpPr>
        <p:spPr>
          <a:xfrm flipH="false" flipV="false" rot="0">
            <a:off x="13503890" y="5642692"/>
            <a:ext cx="2762059" cy="4114800"/>
          </a:xfrm>
          <a:custGeom>
            <a:avLst/>
            <a:gdLst/>
            <a:ahLst/>
            <a:cxnLst/>
            <a:rect r="r" b="b" t="t" l="l"/>
            <a:pathLst>
              <a:path h="4114800" w="2762059">
                <a:moveTo>
                  <a:pt x="0" y="0"/>
                </a:moveTo>
                <a:lnTo>
                  <a:pt x="2762059" y="0"/>
                </a:lnTo>
                <a:lnTo>
                  <a:pt x="276205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26362" y="1477668"/>
            <a:ext cx="8115300" cy="1130300"/>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FUTURE SCOPE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TextBox 3" id="3"/>
          <p:cNvSpPr txBox="true"/>
          <p:nvPr/>
        </p:nvSpPr>
        <p:spPr>
          <a:xfrm rot="0">
            <a:off x="1028700" y="1710818"/>
            <a:ext cx="10121831" cy="1130300"/>
          </a:xfrm>
          <a:prstGeom prst="rect">
            <a:avLst/>
          </a:prstGeom>
        </p:spPr>
        <p:txBody>
          <a:bodyPr anchor="t" rtlCol="false" tIns="0" lIns="0" bIns="0" rIns="0">
            <a:spAutoFit/>
          </a:bodyPr>
          <a:lstStyle/>
          <a:p>
            <a:pPr algn="just">
              <a:lnSpc>
                <a:spcPts val="9100"/>
              </a:lnSpc>
              <a:spcBef>
                <a:spcPct val="0"/>
              </a:spcBef>
            </a:pPr>
            <a:r>
              <a:rPr lang="en-US" sz="6500">
                <a:solidFill>
                  <a:srgbClr val="FFFFFF"/>
                </a:solidFill>
                <a:latin typeface="Neue Machina UltraBold"/>
              </a:rPr>
              <a:t>PROBLEM STATEMENT </a:t>
            </a:r>
          </a:p>
        </p:txBody>
      </p:sp>
      <p:sp>
        <p:nvSpPr>
          <p:cNvPr name="Freeform 4" id="4"/>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5" id="5"/>
          <p:cNvSpPr txBox="true"/>
          <p:nvPr/>
        </p:nvSpPr>
        <p:spPr>
          <a:xfrm rot="0">
            <a:off x="1076325" y="3192147"/>
            <a:ext cx="16780780" cy="5417984"/>
          </a:xfrm>
          <a:prstGeom prst="rect">
            <a:avLst/>
          </a:prstGeom>
        </p:spPr>
        <p:txBody>
          <a:bodyPr anchor="t" rtlCol="false" tIns="0" lIns="0" bIns="0" rIns="0">
            <a:spAutoFit/>
          </a:bodyPr>
          <a:lstStyle/>
          <a:p>
            <a:pPr marL="662502" indent="-331251" lvl="1">
              <a:lnSpc>
                <a:spcPts val="4295"/>
              </a:lnSpc>
              <a:buFont typeface="Arial"/>
              <a:buChar char="•"/>
            </a:pPr>
            <a:r>
              <a:rPr lang="en-US" sz="3068">
                <a:solidFill>
                  <a:srgbClr val="FFFFFF"/>
                </a:solidFill>
                <a:latin typeface="Rubik 1"/>
              </a:rPr>
              <a:t>Cryptocurrencies form an economic aspect and part of our economy and as it is a fairly new emerging domain, the information resources are widely scattered. This proves to be a major hurdle for potential and new investors as well who want to learn about this domain. </a:t>
            </a:r>
          </a:p>
          <a:p>
            <a:pPr>
              <a:lnSpc>
                <a:spcPts val="4295"/>
              </a:lnSpc>
            </a:pPr>
          </a:p>
          <a:p>
            <a:pPr>
              <a:lnSpc>
                <a:spcPts val="4295"/>
              </a:lnSpc>
            </a:pPr>
          </a:p>
          <a:p>
            <a:pPr marL="662502" indent="-331251" lvl="1">
              <a:lnSpc>
                <a:spcPts val="4295"/>
              </a:lnSpc>
              <a:buFont typeface="Arial"/>
              <a:buChar char="•"/>
            </a:pPr>
            <a:r>
              <a:rPr lang="en-US" sz="3068">
                <a:solidFill>
                  <a:srgbClr val="FFFFFF"/>
                </a:solidFill>
                <a:latin typeface="Rubik 1"/>
              </a:rPr>
              <a:t>Combining information from multiple resources- evaluating which ones to trust at the same time, and doing all this at regular intervals of time (considering the volatility of cryptos) increases the slope of the learning curve involved even more.</a:t>
            </a:r>
          </a:p>
          <a:p>
            <a:pPr>
              <a:lnSpc>
                <a:spcPts val="4295"/>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2647519" y="-3583081"/>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2790874" y="4516630"/>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11970602" y="2874180"/>
            <a:ext cx="5721766" cy="5772756"/>
          </a:xfrm>
          <a:custGeom>
            <a:avLst/>
            <a:gdLst/>
            <a:ahLst/>
            <a:cxnLst/>
            <a:rect r="r" b="b" t="t" l="l"/>
            <a:pathLst>
              <a:path h="5772756" w="5721766">
                <a:moveTo>
                  <a:pt x="0" y="0"/>
                </a:moveTo>
                <a:lnTo>
                  <a:pt x="5721766" y="0"/>
                </a:lnTo>
                <a:lnTo>
                  <a:pt x="5721766" y="5772756"/>
                </a:lnTo>
                <a:lnTo>
                  <a:pt x="0" y="5772756"/>
                </a:lnTo>
                <a:lnTo>
                  <a:pt x="0" y="0"/>
                </a:lnTo>
                <a:close/>
              </a:path>
            </a:pathLst>
          </a:custGeom>
          <a:blipFill>
            <a:blip r:embed="rId3"/>
            <a:stretch>
              <a:fillRect l="-206" t="0" r="-684" b="0"/>
            </a:stretch>
          </a:blipFill>
        </p:spPr>
      </p:sp>
      <p:sp>
        <p:nvSpPr>
          <p:cNvPr name="TextBox 5" id="5"/>
          <p:cNvSpPr txBox="true"/>
          <p:nvPr/>
        </p:nvSpPr>
        <p:spPr>
          <a:xfrm rot="0">
            <a:off x="298245" y="1200545"/>
            <a:ext cx="9894908" cy="1387474"/>
          </a:xfrm>
          <a:prstGeom prst="rect">
            <a:avLst/>
          </a:prstGeom>
        </p:spPr>
        <p:txBody>
          <a:bodyPr anchor="t" rtlCol="false" tIns="0" lIns="0" bIns="0" rIns="0">
            <a:spAutoFit/>
          </a:bodyPr>
          <a:lstStyle/>
          <a:p>
            <a:pPr>
              <a:lnSpc>
                <a:spcPts val="11200"/>
              </a:lnSpc>
              <a:spcBef>
                <a:spcPct val="0"/>
              </a:spcBef>
            </a:pPr>
            <a:r>
              <a:rPr lang="en-US" sz="8000">
                <a:solidFill>
                  <a:srgbClr val="FFFFFF"/>
                </a:solidFill>
                <a:latin typeface="Neue Machina UltraBold"/>
              </a:rPr>
              <a:t>CONCLUSION</a:t>
            </a:r>
          </a:p>
        </p:txBody>
      </p:sp>
      <p:sp>
        <p:nvSpPr>
          <p:cNvPr name="TextBox 6" id="6"/>
          <p:cNvSpPr txBox="true"/>
          <p:nvPr/>
        </p:nvSpPr>
        <p:spPr>
          <a:xfrm rot="0">
            <a:off x="298245" y="2913024"/>
            <a:ext cx="11063431" cy="6345276"/>
          </a:xfrm>
          <a:prstGeom prst="rect">
            <a:avLst/>
          </a:prstGeom>
        </p:spPr>
        <p:txBody>
          <a:bodyPr anchor="t" rtlCol="false" tIns="0" lIns="0" bIns="0" rIns="0">
            <a:spAutoFit/>
          </a:bodyPr>
          <a:lstStyle/>
          <a:p>
            <a:pPr algn="just">
              <a:lnSpc>
                <a:spcPts val="5096"/>
              </a:lnSpc>
            </a:pPr>
            <a:r>
              <a:rPr lang="en-US" sz="3069">
                <a:solidFill>
                  <a:srgbClr val="FFFFFF"/>
                </a:solidFill>
                <a:latin typeface="Rubik 1"/>
              </a:rPr>
              <a:t>The cryptocurrency is the trend of today’s generation and people are investing in these cryptocurrencies to gain maximum benefit from these investments hence a centralized data is required so that people can analyze the various cryptocurrencies and can make the best possible investment based on the market price,trends,market cap of these cryptos hence a crypto tracker web app came to rescue as they provide a centralized system where people can watch and compare cryptos before making any investments hence to secure and maximize the profit.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2647519" y="-3583081"/>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0193153" y="1371995"/>
            <a:ext cx="8887200" cy="7543011"/>
          </a:xfrm>
          <a:custGeom>
            <a:avLst/>
            <a:gdLst/>
            <a:ahLst/>
            <a:cxnLst/>
            <a:rect r="r" b="b" t="t" l="l"/>
            <a:pathLst>
              <a:path h="7543011" w="8887200">
                <a:moveTo>
                  <a:pt x="0" y="0"/>
                </a:moveTo>
                <a:lnTo>
                  <a:pt x="8887200" y="0"/>
                </a:lnTo>
                <a:lnTo>
                  <a:pt x="8887200" y="7543010"/>
                </a:lnTo>
                <a:lnTo>
                  <a:pt x="0" y="7543010"/>
                </a:lnTo>
                <a:lnTo>
                  <a:pt x="0" y="0"/>
                </a:lnTo>
                <a:close/>
              </a:path>
            </a:pathLst>
          </a:custGeom>
          <a:blipFill>
            <a:blip r:embed="rId3"/>
            <a:stretch>
              <a:fillRect l="0" t="0" r="0" b="0"/>
            </a:stretch>
          </a:blipFill>
        </p:spPr>
      </p:sp>
      <p:sp>
        <p:nvSpPr>
          <p:cNvPr name="TextBox 4" id="4"/>
          <p:cNvSpPr txBox="true"/>
          <p:nvPr/>
        </p:nvSpPr>
        <p:spPr>
          <a:xfrm rot="0">
            <a:off x="298245" y="857250"/>
            <a:ext cx="9894908" cy="1387474"/>
          </a:xfrm>
          <a:prstGeom prst="rect">
            <a:avLst/>
          </a:prstGeom>
        </p:spPr>
        <p:txBody>
          <a:bodyPr anchor="t" rtlCol="false" tIns="0" lIns="0" bIns="0" rIns="0">
            <a:spAutoFit/>
          </a:bodyPr>
          <a:lstStyle/>
          <a:p>
            <a:pPr>
              <a:lnSpc>
                <a:spcPts val="11200"/>
              </a:lnSpc>
              <a:spcBef>
                <a:spcPct val="0"/>
              </a:spcBef>
            </a:pPr>
            <a:r>
              <a:rPr lang="en-US" sz="8000">
                <a:solidFill>
                  <a:srgbClr val="FFFFFF"/>
                </a:solidFill>
                <a:latin typeface="Neue Machina UltraBold"/>
              </a:rPr>
              <a:t>OBJECTIVES</a:t>
            </a:r>
          </a:p>
        </p:txBody>
      </p:sp>
      <p:sp>
        <p:nvSpPr>
          <p:cNvPr name="Freeform 5" id="5"/>
          <p:cNvSpPr/>
          <p:nvPr/>
        </p:nvSpPr>
        <p:spPr>
          <a:xfrm flipH="false" flipV="false" rot="0">
            <a:off x="-2790874" y="4516630"/>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6" id="6"/>
          <p:cNvSpPr txBox="true"/>
          <p:nvPr/>
        </p:nvSpPr>
        <p:spPr>
          <a:xfrm rot="0">
            <a:off x="-196385" y="2783135"/>
            <a:ext cx="10072484" cy="6983451"/>
          </a:xfrm>
          <a:prstGeom prst="rect">
            <a:avLst/>
          </a:prstGeom>
        </p:spPr>
        <p:txBody>
          <a:bodyPr anchor="t" rtlCol="false" tIns="0" lIns="0" bIns="0" rIns="0">
            <a:spAutoFit/>
          </a:bodyPr>
          <a:lstStyle/>
          <a:p>
            <a:pPr algn="just" marL="662812" indent="-331406" lvl="1">
              <a:lnSpc>
                <a:spcPts val="5096"/>
              </a:lnSpc>
              <a:buFont typeface="Arial"/>
              <a:buChar char="•"/>
            </a:pPr>
            <a:r>
              <a:rPr lang="en-US" sz="3069">
                <a:solidFill>
                  <a:srgbClr val="FFFFFF"/>
                </a:solidFill>
                <a:latin typeface="Rubik 1"/>
              </a:rPr>
              <a:t>The objective is to create a web app that aims to solve this problem it is designed to present all information in a structured and centralized manner.</a:t>
            </a:r>
          </a:p>
          <a:p>
            <a:pPr algn="just">
              <a:lnSpc>
                <a:spcPts val="5096"/>
              </a:lnSpc>
            </a:pPr>
          </a:p>
          <a:p>
            <a:pPr algn="just" marL="662812" indent="-331406" lvl="1">
              <a:lnSpc>
                <a:spcPts val="5096"/>
              </a:lnSpc>
              <a:buFont typeface="Arial"/>
              <a:buChar char="•"/>
            </a:pPr>
            <a:r>
              <a:rPr lang="en-US" sz="3069">
                <a:solidFill>
                  <a:srgbClr val="FFFFFF"/>
                </a:solidFill>
                <a:latin typeface="Rubik 1"/>
              </a:rPr>
              <a:t>Perform analysis of past performance and make reliable predictions about future dips and rises.</a:t>
            </a:r>
          </a:p>
          <a:p>
            <a:pPr algn="just">
              <a:lnSpc>
                <a:spcPts val="5096"/>
              </a:lnSpc>
            </a:pPr>
          </a:p>
          <a:p>
            <a:pPr algn="just" marL="662812" indent="-331406" lvl="1">
              <a:lnSpc>
                <a:spcPts val="5096"/>
              </a:lnSpc>
              <a:buFont typeface="Arial"/>
              <a:buChar char="•"/>
            </a:pPr>
            <a:r>
              <a:rPr lang="en-US" sz="3069">
                <a:solidFill>
                  <a:srgbClr val="FFFFFF"/>
                </a:solidFill>
                <a:latin typeface="Rubik 1"/>
              </a:rPr>
              <a:t>Provide handy tools like real-time value, local currency conversions, monitoring of top-performing currencies, and other performance statistics.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1654168" y="-2926318"/>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0040430" y="1953662"/>
            <a:ext cx="7218870" cy="6379676"/>
          </a:xfrm>
          <a:custGeom>
            <a:avLst/>
            <a:gdLst/>
            <a:ahLst/>
            <a:cxnLst/>
            <a:rect r="r" b="b" t="t" l="l"/>
            <a:pathLst>
              <a:path h="6379676" w="7218870">
                <a:moveTo>
                  <a:pt x="0" y="0"/>
                </a:moveTo>
                <a:lnTo>
                  <a:pt x="7218870" y="0"/>
                </a:lnTo>
                <a:lnTo>
                  <a:pt x="7218870" y="6379676"/>
                </a:lnTo>
                <a:lnTo>
                  <a:pt x="0" y="6379676"/>
                </a:lnTo>
                <a:lnTo>
                  <a:pt x="0" y="0"/>
                </a:lnTo>
                <a:close/>
              </a:path>
            </a:pathLst>
          </a:custGeom>
          <a:blipFill>
            <a:blip r:embed="rId3"/>
            <a:stretch>
              <a:fillRect l="0" t="0" r="0" b="0"/>
            </a:stretch>
          </a:blipFill>
        </p:spPr>
      </p:sp>
      <p:sp>
        <p:nvSpPr>
          <p:cNvPr name="Freeform 4" id="4"/>
          <p:cNvSpPr/>
          <p:nvPr/>
        </p:nvSpPr>
        <p:spPr>
          <a:xfrm flipH="false" flipV="false" rot="0">
            <a:off x="-3096761"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5" id="5"/>
          <p:cNvSpPr txBox="true"/>
          <p:nvPr/>
        </p:nvSpPr>
        <p:spPr>
          <a:xfrm rot="0">
            <a:off x="1028700" y="885825"/>
            <a:ext cx="8275619" cy="2282825"/>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TECHNOLOGY USED</a:t>
            </a:r>
          </a:p>
        </p:txBody>
      </p:sp>
      <p:sp>
        <p:nvSpPr>
          <p:cNvPr name="TextBox 6" id="6"/>
          <p:cNvSpPr txBox="true"/>
          <p:nvPr/>
        </p:nvSpPr>
        <p:spPr>
          <a:xfrm rot="0">
            <a:off x="1028700" y="3073400"/>
            <a:ext cx="7610591" cy="7962852"/>
          </a:xfrm>
          <a:prstGeom prst="rect">
            <a:avLst/>
          </a:prstGeom>
        </p:spPr>
        <p:txBody>
          <a:bodyPr anchor="t" rtlCol="false" tIns="0" lIns="0" bIns="0" rIns="0">
            <a:spAutoFit/>
          </a:bodyPr>
          <a:lstStyle/>
          <a:p>
            <a:pPr>
              <a:lnSpc>
                <a:spcPts val="3535"/>
              </a:lnSpc>
            </a:pPr>
          </a:p>
          <a:p>
            <a:pPr marL="662812" indent="-331406" lvl="1">
              <a:lnSpc>
                <a:spcPts val="4942"/>
              </a:lnSpc>
              <a:buFont typeface="Arial"/>
              <a:buChar char="•"/>
            </a:pPr>
            <a:r>
              <a:rPr lang="en-US" sz="3069">
                <a:solidFill>
                  <a:srgbClr val="FFFFFF"/>
                </a:solidFill>
                <a:latin typeface="Rubik 1"/>
              </a:rPr>
              <a:t>REACT JS</a:t>
            </a:r>
          </a:p>
          <a:p>
            <a:pPr marL="662812" indent="-331406" lvl="1">
              <a:lnSpc>
                <a:spcPts val="4942"/>
              </a:lnSpc>
              <a:buFont typeface="Arial"/>
              <a:buChar char="•"/>
            </a:pPr>
            <a:r>
              <a:rPr lang="en-US" sz="3069">
                <a:solidFill>
                  <a:srgbClr val="FFFFFF"/>
                </a:solidFill>
                <a:latin typeface="Rubik 1"/>
              </a:rPr>
              <a:t>MATERIAL UI</a:t>
            </a:r>
          </a:p>
          <a:p>
            <a:pPr marL="662812" indent="-331406" lvl="1">
              <a:lnSpc>
                <a:spcPts val="4942"/>
              </a:lnSpc>
              <a:buFont typeface="Arial"/>
              <a:buChar char="•"/>
            </a:pPr>
            <a:r>
              <a:rPr lang="en-US" sz="3069">
                <a:solidFill>
                  <a:srgbClr val="FFFFFF"/>
                </a:solidFill>
                <a:latin typeface="Rubik 1"/>
              </a:rPr>
              <a:t>CHART JS</a:t>
            </a:r>
          </a:p>
          <a:p>
            <a:pPr marL="662812" indent="-331406" lvl="1">
              <a:lnSpc>
                <a:spcPts val="4942"/>
              </a:lnSpc>
              <a:buFont typeface="Arial"/>
              <a:buChar char="•"/>
            </a:pPr>
            <a:r>
              <a:rPr lang="en-US" sz="3069">
                <a:solidFill>
                  <a:srgbClr val="FFFFFF"/>
                </a:solidFill>
                <a:latin typeface="Rubik 1"/>
              </a:rPr>
              <a:t>CSS</a:t>
            </a:r>
          </a:p>
          <a:p>
            <a:pPr marL="662812" indent="-331406" lvl="1">
              <a:lnSpc>
                <a:spcPts val="4942"/>
              </a:lnSpc>
              <a:buFont typeface="Arial"/>
              <a:buChar char="•"/>
            </a:pPr>
            <a:r>
              <a:rPr lang="en-US" sz="3069">
                <a:solidFill>
                  <a:srgbClr val="FFFFFF"/>
                </a:solidFill>
                <a:latin typeface="Rubik 1"/>
              </a:rPr>
              <a:t>JAVASCRIPT</a:t>
            </a:r>
          </a:p>
          <a:p>
            <a:pPr marL="662812" indent="-331406" lvl="1">
              <a:lnSpc>
                <a:spcPts val="4942"/>
              </a:lnSpc>
              <a:buFont typeface="Arial"/>
              <a:buChar char="•"/>
            </a:pPr>
            <a:r>
              <a:rPr lang="en-US" sz="3069">
                <a:solidFill>
                  <a:srgbClr val="FFFFFF"/>
                </a:solidFill>
                <a:latin typeface="Rubik 1"/>
              </a:rPr>
              <a:t>CONTEXT API</a:t>
            </a:r>
          </a:p>
          <a:p>
            <a:pPr marL="662812" indent="-331406" lvl="1">
              <a:lnSpc>
                <a:spcPts val="4942"/>
              </a:lnSpc>
              <a:buFont typeface="Arial"/>
              <a:buChar char="•"/>
            </a:pPr>
            <a:r>
              <a:rPr lang="en-US" sz="3069">
                <a:solidFill>
                  <a:srgbClr val="FFFFFF"/>
                </a:solidFill>
                <a:latin typeface="Rubik 1"/>
              </a:rPr>
              <a:t>COIN GECKO API</a:t>
            </a:r>
          </a:p>
          <a:p>
            <a:pPr marL="662812" indent="-331406" lvl="1">
              <a:lnSpc>
                <a:spcPts val="4942"/>
              </a:lnSpc>
              <a:buFont typeface="Arial"/>
              <a:buChar char="•"/>
            </a:pPr>
            <a:r>
              <a:rPr lang="en-US" sz="3069">
                <a:solidFill>
                  <a:srgbClr val="FFFFFF"/>
                </a:solidFill>
                <a:latin typeface="Rubik 1"/>
              </a:rPr>
              <a:t>META MASK</a:t>
            </a:r>
          </a:p>
          <a:p>
            <a:pPr marL="662812" indent="-331406" lvl="1">
              <a:lnSpc>
                <a:spcPts val="4942"/>
              </a:lnSpc>
              <a:buFont typeface="Arial"/>
              <a:buChar char="•"/>
            </a:pPr>
            <a:r>
              <a:rPr lang="en-US" sz="3069">
                <a:solidFill>
                  <a:srgbClr val="FFFFFF"/>
                </a:solidFill>
                <a:latin typeface="Rubik 1"/>
              </a:rPr>
              <a:t>FIREBASE</a:t>
            </a:r>
          </a:p>
          <a:p>
            <a:pPr marL="662812" indent="-331406" lvl="1">
              <a:lnSpc>
                <a:spcPts val="4942"/>
              </a:lnSpc>
              <a:buFont typeface="Arial"/>
              <a:buChar char="•"/>
            </a:pPr>
            <a:r>
              <a:rPr lang="en-US" sz="3069">
                <a:solidFill>
                  <a:srgbClr val="FFFFFF"/>
                </a:solidFill>
                <a:latin typeface="Rubik 1"/>
              </a:rPr>
              <a:t>DOCKER</a:t>
            </a:r>
          </a:p>
          <a:p>
            <a:pPr>
              <a:lnSpc>
                <a:spcPts val="3535"/>
              </a:lnSpc>
            </a:pPr>
          </a:p>
          <a:p>
            <a:pPr>
              <a:lnSpc>
                <a:spcPts val="3535"/>
              </a:lnSpc>
            </a:pPr>
          </a:p>
          <a:p>
            <a:pPr>
              <a:lnSpc>
                <a:spcPts val="353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TextBox 3" id="3"/>
          <p:cNvSpPr txBox="true"/>
          <p:nvPr/>
        </p:nvSpPr>
        <p:spPr>
          <a:xfrm rot="0">
            <a:off x="1028700" y="885825"/>
            <a:ext cx="10121831" cy="1130300"/>
          </a:xfrm>
          <a:prstGeom prst="rect">
            <a:avLst/>
          </a:prstGeom>
        </p:spPr>
        <p:txBody>
          <a:bodyPr anchor="t" rtlCol="false" tIns="0" lIns="0" bIns="0" rIns="0">
            <a:spAutoFit/>
          </a:bodyPr>
          <a:lstStyle/>
          <a:p>
            <a:pPr algn="just">
              <a:lnSpc>
                <a:spcPts val="9100"/>
              </a:lnSpc>
              <a:spcBef>
                <a:spcPct val="0"/>
              </a:spcBef>
            </a:pPr>
            <a:r>
              <a:rPr lang="en-US" sz="6500">
                <a:solidFill>
                  <a:srgbClr val="FFFFFF"/>
                </a:solidFill>
                <a:latin typeface="Neue Machina UltraBold"/>
              </a:rPr>
              <a:t>LITERATURE SURVEY</a:t>
            </a:r>
          </a:p>
        </p:txBody>
      </p:sp>
      <p:sp>
        <p:nvSpPr>
          <p:cNvPr name="Freeform 4" id="4"/>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5" id="5"/>
          <p:cNvSpPr txBox="true"/>
          <p:nvPr/>
        </p:nvSpPr>
        <p:spPr>
          <a:xfrm rot="0">
            <a:off x="1047750" y="2442307"/>
            <a:ext cx="16780780" cy="11933084"/>
          </a:xfrm>
          <a:prstGeom prst="rect">
            <a:avLst/>
          </a:prstGeom>
        </p:spPr>
        <p:txBody>
          <a:bodyPr anchor="t" rtlCol="false" tIns="0" lIns="0" bIns="0" rIns="0">
            <a:spAutoFit/>
          </a:bodyPr>
          <a:lstStyle/>
          <a:p>
            <a:pPr>
              <a:lnSpc>
                <a:spcPts val="4295"/>
              </a:lnSpc>
            </a:pPr>
            <a:r>
              <a:rPr lang="en-US" sz="3068">
                <a:solidFill>
                  <a:srgbClr val="FFFFFF"/>
                </a:solidFill>
                <a:latin typeface="Rubik 1"/>
              </a:rPr>
              <a:t>TITLE:  An Analysis of Cryptocurrency, Bitcoin, and the Future</a:t>
            </a:r>
          </a:p>
          <a:p>
            <a:pPr>
              <a:lnSpc>
                <a:spcPts val="4295"/>
              </a:lnSpc>
            </a:pPr>
            <a:r>
              <a:rPr lang="en-US" sz="3068">
                <a:solidFill>
                  <a:srgbClr val="FFFFFF"/>
                </a:solidFill>
                <a:latin typeface="Rubik 1"/>
              </a:rPr>
              <a:t>AUTHOR: Peter D. DeVries</a:t>
            </a:r>
          </a:p>
          <a:p>
            <a:pPr>
              <a:lnSpc>
                <a:spcPts val="4295"/>
              </a:lnSpc>
            </a:pPr>
            <a:r>
              <a:rPr lang="en-US" sz="3068">
                <a:solidFill>
                  <a:srgbClr val="FFFFFF"/>
                </a:solidFill>
                <a:latin typeface="Rubik 1"/>
              </a:rPr>
              <a:t>JOURNAL: International Journal of Business Management and Commerce </a:t>
            </a:r>
          </a:p>
          <a:p>
            <a:pPr>
              <a:lnSpc>
                <a:spcPts val="4295"/>
              </a:lnSpc>
            </a:pPr>
            <a:r>
              <a:rPr lang="en-US" sz="3068">
                <a:solidFill>
                  <a:srgbClr val="FFFFFF"/>
                </a:solidFill>
                <a:latin typeface="Rubik 1"/>
              </a:rPr>
              <a:t>YEAR PUBLISHED: September 2016 </a:t>
            </a:r>
          </a:p>
          <a:p>
            <a:pPr>
              <a:lnSpc>
                <a:spcPts val="4295"/>
              </a:lnSpc>
            </a:pPr>
          </a:p>
          <a:p>
            <a:pPr>
              <a:lnSpc>
                <a:spcPts val="4295"/>
              </a:lnSpc>
            </a:pPr>
            <a:r>
              <a:rPr lang="en-US" sz="3068">
                <a:solidFill>
                  <a:srgbClr val="FFFFFF"/>
                </a:solidFill>
                <a:latin typeface="Rubik 1"/>
              </a:rPr>
              <a:t>TITLE: Assessing the probability of bankruptcy when investing in cryptocurrency</a:t>
            </a:r>
          </a:p>
          <a:p>
            <a:pPr>
              <a:lnSpc>
                <a:spcPts val="4295"/>
              </a:lnSpc>
            </a:pPr>
            <a:r>
              <a:rPr lang="en-US" sz="3068">
                <a:solidFill>
                  <a:srgbClr val="FFFFFF"/>
                </a:solidFill>
                <a:latin typeface="Rubik 1"/>
              </a:rPr>
              <a:t>AUTHOR: Serhii Kozlovskyi , Iaroslav Petrunenko , Hennadii Mazur,Vira Butenko</a:t>
            </a:r>
          </a:p>
          <a:p>
            <a:pPr>
              <a:lnSpc>
                <a:spcPts val="4295"/>
              </a:lnSpc>
            </a:pPr>
            <a:r>
              <a:rPr lang="en-US" sz="3068">
                <a:solidFill>
                  <a:srgbClr val="FFFFFF"/>
                </a:solidFill>
                <a:latin typeface="Rubik 1"/>
              </a:rPr>
              <a:t>JOURNAL: Investment Management and Financial Innovations</a:t>
            </a:r>
          </a:p>
          <a:p>
            <a:pPr>
              <a:lnSpc>
                <a:spcPts val="4295"/>
              </a:lnSpc>
            </a:pPr>
            <a:r>
              <a:rPr lang="en-US" sz="3068">
                <a:solidFill>
                  <a:srgbClr val="FFFFFF"/>
                </a:solidFill>
                <a:latin typeface="Rubik 1"/>
              </a:rPr>
              <a:t>YEAR PUBLISHED: September 2022</a:t>
            </a:r>
          </a:p>
          <a:p>
            <a:pPr>
              <a:lnSpc>
                <a:spcPts val="4295"/>
              </a:lnSpc>
            </a:pPr>
          </a:p>
          <a:p>
            <a:pPr>
              <a:lnSpc>
                <a:spcPts val="4295"/>
              </a:lnSpc>
            </a:pPr>
            <a:r>
              <a:rPr lang="en-US" sz="3068">
                <a:solidFill>
                  <a:srgbClr val="FFFFFF"/>
                </a:solidFill>
                <a:latin typeface="Rubik 1"/>
              </a:rPr>
              <a:t>TITLE: Understanding Cryptocurrency and its dynamics</a:t>
            </a:r>
          </a:p>
          <a:p>
            <a:pPr>
              <a:lnSpc>
                <a:spcPts val="4295"/>
              </a:lnSpc>
            </a:pPr>
            <a:r>
              <a:rPr lang="en-US" sz="3068">
                <a:solidFill>
                  <a:srgbClr val="FFFFFF"/>
                </a:solidFill>
                <a:latin typeface="Rubik 1"/>
              </a:rPr>
              <a:t>AUTHOR: M. Ajith Kumar</a:t>
            </a:r>
          </a:p>
          <a:p>
            <a:pPr>
              <a:lnSpc>
                <a:spcPts val="4295"/>
              </a:lnSpc>
            </a:pPr>
            <a:r>
              <a:rPr lang="en-US" sz="3068">
                <a:solidFill>
                  <a:srgbClr val="FFFFFF"/>
                </a:solidFill>
                <a:latin typeface="Rubik 1"/>
              </a:rPr>
              <a:t>JOURNAL: PLoS ONE</a:t>
            </a:r>
          </a:p>
          <a:p>
            <a:pPr>
              <a:lnSpc>
                <a:spcPts val="4295"/>
              </a:lnSpc>
            </a:pPr>
            <a:r>
              <a:rPr lang="en-US" sz="3068">
                <a:solidFill>
                  <a:srgbClr val="FFFFFF"/>
                </a:solidFill>
                <a:latin typeface="Rubik 1"/>
              </a:rPr>
              <a:t>YEAR PUBLISHED: August 2018</a:t>
            </a:r>
          </a:p>
          <a:p>
            <a:pPr>
              <a:lnSpc>
                <a:spcPts val="4295"/>
              </a:lnSpc>
            </a:pPr>
          </a:p>
          <a:p>
            <a:pPr>
              <a:lnSpc>
                <a:spcPts val="4295"/>
              </a:lnSpc>
            </a:pPr>
          </a:p>
          <a:p>
            <a:pPr>
              <a:lnSpc>
                <a:spcPts val="4295"/>
              </a:lnSpc>
            </a:pPr>
          </a:p>
          <a:p>
            <a:pPr>
              <a:lnSpc>
                <a:spcPts val="4295"/>
              </a:lnSpc>
            </a:pPr>
          </a:p>
          <a:p>
            <a:pPr>
              <a:lnSpc>
                <a:spcPts val="4295"/>
              </a:lnSpc>
            </a:pPr>
          </a:p>
          <a:p>
            <a:pPr>
              <a:lnSpc>
                <a:spcPts val="4295"/>
              </a:lnSpc>
            </a:pPr>
          </a:p>
          <a:p>
            <a:pPr>
              <a:lnSpc>
                <a:spcPts val="4295"/>
              </a:lnSpc>
            </a:pPr>
          </a:p>
          <a:p>
            <a:pPr>
              <a:lnSpc>
                <a:spcPts val="429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TextBox 4" id="4"/>
          <p:cNvSpPr txBox="true"/>
          <p:nvPr/>
        </p:nvSpPr>
        <p:spPr>
          <a:xfrm rot="0">
            <a:off x="478520" y="962025"/>
            <a:ext cx="16780780" cy="9218459"/>
          </a:xfrm>
          <a:prstGeom prst="rect">
            <a:avLst/>
          </a:prstGeom>
        </p:spPr>
        <p:txBody>
          <a:bodyPr anchor="t" rtlCol="false" tIns="0" lIns="0" bIns="0" rIns="0">
            <a:spAutoFit/>
          </a:bodyPr>
          <a:lstStyle/>
          <a:p>
            <a:pPr>
              <a:lnSpc>
                <a:spcPts val="4295"/>
              </a:lnSpc>
            </a:pPr>
            <a:r>
              <a:rPr lang="en-US" sz="3068">
                <a:solidFill>
                  <a:srgbClr val="FFFFFF"/>
                </a:solidFill>
                <a:latin typeface="Rubik 1"/>
              </a:rPr>
              <a:t>TITLE: Cryptocurrencies: market analysis and perspectives</a:t>
            </a:r>
          </a:p>
          <a:p>
            <a:pPr>
              <a:lnSpc>
                <a:spcPts val="4295"/>
              </a:lnSpc>
            </a:pPr>
            <a:r>
              <a:rPr lang="en-US" sz="3068">
                <a:solidFill>
                  <a:srgbClr val="FFFFFF"/>
                </a:solidFill>
                <a:latin typeface="Rubik 1"/>
              </a:rPr>
              <a:t>AUTHOR: Giancarlo Giudici· Alistair Milne · DmitriVinogradov</a:t>
            </a:r>
          </a:p>
          <a:p>
            <a:pPr>
              <a:lnSpc>
                <a:spcPts val="4295"/>
              </a:lnSpc>
            </a:pPr>
            <a:r>
              <a:rPr lang="en-US" sz="3068">
                <a:solidFill>
                  <a:srgbClr val="FFFFFF"/>
                </a:solidFill>
                <a:latin typeface="Rubik 1"/>
              </a:rPr>
              <a:t>JOURNAL: </a:t>
            </a:r>
            <a:r>
              <a:rPr lang="en-US" sz="3068">
                <a:solidFill>
                  <a:srgbClr val="FFFFFF"/>
                </a:solidFill>
                <a:latin typeface="Rubik 1"/>
                <a:hlinkClick r:id="rId3" tooltip="https://link.springer.com/journal/40812"/>
              </a:rPr>
              <a:t>Journal of Industrial and Business Economics</a:t>
            </a:r>
          </a:p>
          <a:p>
            <a:pPr>
              <a:lnSpc>
                <a:spcPts val="4295"/>
              </a:lnSpc>
            </a:pPr>
            <a:r>
              <a:rPr lang="en-US" sz="3068">
                <a:solidFill>
                  <a:srgbClr val="FFFFFF"/>
                </a:solidFill>
                <a:latin typeface="Rubik 1"/>
              </a:rPr>
              <a:t>YEAR PUBLISHED: </a:t>
            </a:r>
            <a:r>
              <a:rPr lang="en-US" sz="3068">
                <a:solidFill>
                  <a:srgbClr val="FFFFFF"/>
                </a:solidFill>
                <a:latin typeface="Rubik 1"/>
                <a:hlinkClick r:id="rId4" tooltip="https://link.springer.com/article/10.1007/s40812-019-00138-6#article-info"/>
              </a:rPr>
              <a:t>17 September 2019</a:t>
            </a:r>
          </a:p>
          <a:p>
            <a:pPr>
              <a:lnSpc>
                <a:spcPts val="4295"/>
              </a:lnSpc>
            </a:pPr>
          </a:p>
          <a:p>
            <a:pPr>
              <a:lnSpc>
                <a:spcPts val="4295"/>
              </a:lnSpc>
            </a:pPr>
            <a:r>
              <a:rPr lang="en-US" sz="3068">
                <a:solidFill>
                  <a:srgbClr val="FFFFFF"/>
                </a:solidFill>
                <a:latin typeface="Rubik 1"/>
              </a:rPr>
              <a:t>TITLE: Research Perspectives and Challenges for Bitcoin and Cryptocurrencies</a:t>
            </a:r>
          </a:p>
          <a:p>
            <a:pPr>
              <a:lnSpc>
                <a:spcPts val="4295"/>
              </a:lnSpc>
            </a:pPr>
            <a:r>
              <a:rPr lang="en-US" sz="3068">
                <a:solidFill>
                  <a:srgbClr val="FFFFFF"/>
                </a:solidFill>
                <a:latin typeface="Rubik 1"/>
              </a:rPr>
              <a:t>AUTHOR: Joseph Bonneau, Andrew Miller, Jeremy Clark, Arvind Narayanan</a:t>
            </a:r>
          </a:p>
          <a:p>
            <a:pPr>
              <a:lnSpc>
                <a:spcPts val="4295"/>
              </a:lnSpc>
            </a:pPr>
            <a:r>
              <a:rPr lang="en-US" sz="3068">
                <a:solidFill>
                  <a:srgbClr val="FFFFFF"/>
                </a:solidFill>
                <a:latin typeface="Rubik 1"/>
              </a:rPr>
              <a:t>JOURNAL: IEEE Symposium on Security and Privacy</a:t>
            </a:r>
          </a:p>
          <a:p>
            <a:pPr>
              <a:lnSpc>
                <a:spcPts val="4295"/>
              </a:lnSpc>
            </a:pPr>
            <a:r>
              <a:rPr lang="en-US" sz="3068">
                <a:solidFill>
                  <a:srgbClr val="FFFFFF"/>
                </a:solidFill>
                <a:latin typeface="Rubik 1"/>
              </a:rPr>
              <a:t>YEAR PUBLISHED: 20 July 2015</a:t>
            </a:r>
          </a:p>
          <a:p>
            <a:pPr>
              <a:lnSpc>
                <a:spcPts val="4295"/>
              </a:lnSpc>
            </a:pPr>
          </a:p>
          <a:p>
            <a:pPr>
              <a:lnSpc>
                <a:spcPts val="4295"/>
              </a:lnSpc>
            </a:pPr>
          </a:p>
          <a:p>
            <a:pPr>
              <a:lnSpc>
                <a:spcPts val="4295"/>
              </a:lnSpc>
            </a:pPr>
          </a:p>
          <a:p>
            <a:pPr>
              <a:lnSpc>
                <a:spcPts val="4295"/>
              </a:lnSpc>
            </a:pPr>
          </a:p>
          <a:p>
            <a:pPr>
              <a:lnSpc>
                <a:spcPts val="4295"/>
              </a:lnSpc>
            </a:pPr>
          </a:p>
          <a:p>
            <a:pPr>
              <a:lnSpc>
                <a:spcPts val="4295"/>
              </a:lnSpc>
            </a:pPr>
          </a:p>
          <a:p>
            <a:pPr>
              <a:lnSpc>
                <a:spcPts val="4295"/>
              </a:lnSpc>
            </a:pPr>
          </a:p>
          <a:p>
            <a:pPr>
              <a:lnSpc>
                <a:spcPts val="429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3068154" y="-2758088"/>
            <a:ext cx="9223562" cy="9223562"/>
          </a:xfrm>
          <a:custGeom>
            <a:avLst/>
            <a:gdLst/>
            <a:ahLst/>
            <a:cxnLst/>
            <a:rect r="r" b="b" t="t" l="l"/>
            <a:pathLst>
              <a:path h="9223562" w="9223562">
                <a:moveTo>
                  <a:pt x="0" y="0"/>
                </a:moveTo>
                <a:lnTo>
                  <a:pt x="9223561" y="0"/>
                </a:lnTo>
                <a:lnTo>
                  <a:pt x="9223561" y="9223562"/>
                </a:lnTo>
                <a:lnTo>
                  <a:pt x="0" y="9223562"/>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12825464" y="4646519"/>
            <a:ext cx="9223562" cy="9223562"/>
          </a:xfrm>
          <a:custGeom>
            <a:avLst/>
            <a:gdLst/>
            <a:ahLst/>
            <a:cxnLst/>
            <a:rect r="r" b="b" t="t" l="l"/>
            <a:pathLst>
              <a:path h="9223562" w="9223562">
                <a:moveTo>
                  <a:pt x="0" y="0"/>
                </a:moveTo>
                <a:lnTo>
                  <a:pt x="9223562" y="0"/>
                </a:lnTo>
                <a:lnTo>
                  <a:pt x="9223562" y="9223562"/>
                </a:lnTo>
                <a:lnTo>
                  <a:pt x="0" y="9223562"/>
                </a:lnTo>
                <a:lnTo>
                  <a:pt x="0" y="0"/>
                </a:lnTo>
                <a:close/>
              </a:path>
            </a:pathLst>
          </a:custGeom>
          <a:blipFill>
            <a:blip r:embed="rId2">
              <a:alphaModFix amt="65000"/>
            </a:blip>
            <a:stretch>
              <a:fillRect l="0" t="0" r="0" b="0"/>
            </a:stretch>
          </a:blipFill>
        </p:spPr>
      </p:sp>
      <p:sp>
        <p:nvSpPr>
          <p:cNvPr name="Freeform 4" id="4"/>
          <p:cNvSpPr/>
          <p:nvPr/>
        </p:nvSpPr>
        <p:spPr>
          <a:xfrm flipH="false" flipV="false" rot="0">
            <a:off x="1285233" y="1341408"/>
            <a:ext cx="15166766" cy="8764588"/>
          </a:xfrm>
          <a:custGeom>
            <a:avLst/>
            <a:gdLst/>
            <a:ahLst/>
            <a:cxnLst/>
            <a:rect r="r" b="b" t="t" l="l"/>
            <a:pathLst>
              <a:path h="8764588" w="15166766">
                <a:moveTo>
                  <a:pt x="0" y="0"/>
                </a:moveTo>
                <a:lnTo>
                  <a:pt x="15166765" y="0"/>
                </a:lnTo>
                <a:lnTo>
                  <a:pt x="15166765" y="8764588"/>
                </a:lnTo>
                <a:lnTo>
                  <a:pt x="0" y="8764588"/>
                </a:lnTo>
                <a:lnTo>
                  <a:pt x="0" y="0"/>
                </a:lnTo>
                <a:close/>
              </a:path>
            </a:pathLst>
          </a:custGeom>
          <a:blipFill>
            <a:blip r:embed="rId3"/>
            <a:stretch>
              <a:fillRect l="0" t="-2557" r="0" b="-5149"/>
            </a:stretch>
          </a:blipFill>
        </p:spPr>
      </p:sp>
      <p:sp>
        <p:nvSpPr>
          <p:cNvPr name="TextBox 5" id="5"/>
          <p:cNvSpPr txBox="true"/>
          <p:nvPr/>
        </p:nvSpPr>
        <p:spPr>
          <a:xfrm rot="0">
            <a:off x="1285233" y="211109"/>
            <a:ext cx="12518547" cy="1130300"/>
          </a:xfrm>
          <a:prstGeom prst="rect">
            <a:avLst/>
          </a:prstGeom>
        </p:spPr>
        <p:txBody>
          <a:bodyPr anchor="t" rtlCol="false" tIns="0" lIns="0" bIns="0" rIns="0">
            <a:spAutoFit/>
          </a:bodyPr>
          <a:lstStyle/>
          <a:p>
            <a:pPr algn="just">
              <a:lnSpc>
                <a:spcPts val="9100"/>
              </a:lnSpc>
              <a:spcBef>
                <a:spcPct val="0"/>
              </a:spcBef>
            </a:pPr>
            <a:r>
              <a:rPr lang="en-US" sz="6500">
                <a:solidFill>
                  <a:srgbClr val="FFFFFF"/>
                </a:solidFill>
                <a:latin typeface="Neue Machina UltraBold"/>
              </a:rPr>
              <a:t>WORKFLOW DIAGRAM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sp>
        <p:nvSpPr>
          <p:cNvPr name="Freeform 2" id="2"/>
          <p:cNvSpPr/>
          <p:nvPr/>
        </p:nvSpPr>
        <p:spPr>
          <a:xfrm flipH="false" flipV="false" rot="0">
            <a:off x="1545272" y="2652757"/>
            <a:ext cx="14427482" cy="7174649"/>
          </a:xfrm>
          <a:custGeom>
            <a:avLst/>
            <a:gdLst/>
            <a:ahLst/>
            <a:cxnLst/>
            <a:rect r="r" b="b" t="t" l="l"/>
            <a:pathLst>
              <a:path h="7174649" w="14427482">
                <a:moveTo>
                  <a:pt x="0" y="0"/>
                </a:moveTo>
                <a:lnTo>
                  <a:pt x="14427482" y="0"/>
                </a:lnTo>
                <a:lnTo>
                  <a:pt x="14427482" y="7174649"/>
                </a:lnTo>
                <a:lnTo>
                  <a:pt x="0" y="7174649"/>
                </a:lnTo>
                <a:lnTo>
                  <a:pt x="0" y="0"/>
                </a:lnTo>
                <a:close/>
              </a:path>
            </a:pathLst>
          </a:custGeom>
          <a:blipFill>
            <a:blip r:embed="rId2"/>
            <a:stretch>
              <a:fillRect l="0" t="-3465" r="0" b="-3465"/>
            </a:stretch>
          </a:blipFill>
        </p:spPr>
      </p:sp>
      <p:sp>
        <p:nvSpPr>
          <p:cNvPr name="TextBox 3" id="3"/>
          <p:cNvSpPr txBox="true"/>
          <p:nvPr/>
        </p:nvSpPr>
        <p:spPr>
          <a:xfrm rot="0">
            <a:off x="1028700" y="885825"/>
            <a:ext cx="9476929" cy="113030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Neue Machina UltraBold"/>
              </a:rPr>
              <a:t>ER &amp; DFD DIAGRAMS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DAFRkOGcmiA</dc:identifier>
  <dcterms:modified xsi:type="dcterms:W3CDTF">2011-08-01T06:04:30Z</dcterms:modified>
  <cp:revision>1</cp:revision>
  <dc:title>CRYPTOCURRENCY ANALYSIS WEB APPLICATION</dc:title>
</cp:coreProperties>
</file>